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3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09.27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18.5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1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4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4801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919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218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4959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3242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57114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4/4/2023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7305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8133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15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063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5470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115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401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372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415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232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403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4/4/2023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2826375"/>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6.png"/><Relationship Id="rId7" Type="http://schemas.openxmlformats.org/officeDocument/2006/relationships/image" Target="../media/image56.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410.png"/><Relationship Id="rId10" Type="http://schemas.openxmlformats.org/officeDocument/2006/relationships/image" Target="../media/image7.png"/><Relationship Id="rId4" Type="http://schemas.openxmlformats.org/officeDocument/2006/relationships/customXml" Target="../ink/ink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aws-tc-largeobjects.s3.us-west-2.amazonaws.com/CUR-TF-100-ACCLFO-"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9617-9C49-2468-BAAF-3F113931C3D8}"/>
              </a:ext>
            </a:extLst>
          </p:cNvPr>
          <p:cNvSpPr>
            <a:spLocks noGrp="1"/>
          </p:cNvSpPr>
          <p:nvPr>
            <p:ph type="ctrTitle"/>
          </p:nvPr>
        </p:nvSpPr>
        <p:spPr>
          <a:xfrm>
            <a:off x="1507068" y="3558987"/>
            <a:ext cx="7574180" cy="2420471"/>
          </a:xfrm>
        </p:spPr>
        <p:txBody>
          <a:bodyPr/>
          <a:lstStyle/>
          <a:p>
            <a:pPr algn="ctr"/>
            <a:br>
              <a:rPr lang="en-IN" dirty="0"/>
            </a:br>
            <a:br>
              <a:rPr lang="en-IN" dirty="0"/>
            </a:br>
            <a:r>
              <a:rPr lang="en-IN" dirty="0"/>
              <a:t>LAB PROCEDURES</a:t>
            </a:r>
            <a:br>
              <a:rPr lang="en-IN" dirty="0"/>
            </a:br>
            <a:br>
              <a:rPr lang="en-IN" dirty="0"/>
            </a:br>
            <a:br>
              <a:rPr lang="en-IN" dirty="0"/>
            </a:br>
            <a:br>
              <a:rPr lang="en-IN" dirty="0"/>
            </a:br>
            <a:r>
              <a:rPr lang="en-IN" sz="1800" dirty="0">
                <a:latin typeface="Times New Roman" panose="02020603050405020304" pitchFamily="18" charset="0"/>
                <a:cs typeface="Times New Roman" panose="02020603050405020304" pitchFamily="18" charset="0"/>
              </a:rPr>
              <a:t>By</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A.VINEELA</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20A31a4202</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0117EC0-74F8-842E-461E-A341E63EDE94}"/>
              </a:ext>
            </a:extLst>
          </p:cNvPr>
          <p:cNvSpPr>
            <a:spLocks noGrp="1"/>
          </p:cNvSpPr>
          <p:nvPr>
            <p:ph type="subTitle" idx="1"/>
          </p:nvPr>
        </p:nvSpPr>
        <p:spPr>
          <a:xfrm>
            <a:off x="1507066" y="726141"/>
            <a:ext cx="7260415" cy="5307106"/>
          </a:xfrm>
        </p:spPr>
        <p:txBody>
          <a:bodyPr>
            <a:normAutofit/>
          </a:bodyPr>
          <a:lstStyle/>
          <a:p>
            <a:endParaRPr lang="en-IN" dirty="0">
              <a:solidFill>
                <a:schemeClr val="bg1"/>
              </a:solidFill>
            </a:endParaRPr>
          </a:p>
        </p:txBody>
      </p:sp>
    </p:spTree>
    <p:extLst>
      <p:ext uri="{BB962C8B-B14F-4D97-AF65-F5344CB8AC3E}">
        <p14:creationId xmlns:p14="http://schemas.microsoft.com/office/powerpoint/2010/main" val="45167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4B5-D460-27B4-68C1-A7C032BDA4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78" t="9407" r="2244" b="10775"/>
          <a:stretch/>
        </p:blipFill>
        <p:spPr bwMode="auto">
          <a:xfrm>
            <a:off x="3763010" y="424497"/>
            <a:ext cx="4665980" cy="220916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CE36E2B-5C5D-6C30-7DD7-5F61DD35D200}"/>
              </a:ext>
            </a:extLst>
          </p:cNvPr>
          <p:cNvSpPr txBox="1"/>
          <p:nvPr/>
        </p:nvSpPr>
        <p:spPr>
          <a:xfrm>
            <a:off x="1259840" y="2939534"/>
            <a:ext cx="6101080" cy="369332"/>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dirty="0">
                <a:solidFill>
                  <a:srgbClr val="333333"/>
                </a:solidFill>
                <a:effectLst/>
                <a:latin typeface="Times New Roman" panose="02020603050405020304" pitchFamily="18" charset="0"/>
                <a:ea typeface="Times New Roman" panose="02020603050405020304" pitchFamily="18" charset="0"/>
              </a:rPr>
              <a:t>create target group.</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D58D69E-BBF4-959C-6C7B-B1CE60585D6F}"/>
              </a:ext>
            </a:extLst>
          </p:cNvPr>
          <p:cNvPicPr>
            <a:picLocks noChangeAspect="1"/>
          </p:cNvPicPr>
          <p:nvPr/>
        </p:nvPicPr>
        <p:blipFill rotWithShape="1">
          <a:blip r:embed="rId3">
            <a:extLst>
              <a:ext uri="{28A0092B-C50C-407E-A947-70E740481C1C}">
                <a14:useLocalDpi xmlns:a14="http://schemas.microsoft.com/office/drawing/2010/main" val="0"/>
              </a:ext>
            </a:extLst>
          </a:blip>
          <a:srcRect t="10262" b="13056"/>
          <a:stretch/>
        </p:blipFill>
        <p:spPr bwMode="auto">
          <a:xfrm>
            <a:off x="2693035" y="3614738"/>
            <a:ext cx="5735955"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4461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CFE57-8FD8-1B9B-6691-AA662202E760}"/>
              </a:ext>
            </a:extLst>
          </p:cNvPr>
          <p:cNvSpPr txBox="1"/>
          <p:nvPr/>
        </p:nvSpPr>
        <p:spPr>
          <a:xfrm>
            <a:off x="1668780" y="458877"/>
            <a:ext cx="9425940" cy="1938992"/>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6 : Under </a:t>
            </a:r>
            <a:r>
              <a:rPr lang="en-US" sz="2000" b="1" dirty="0">
                <a:solidFill>
                  <a:srgbClr val="333333"/>
                </a:solidFill>
                <a:effectLst/>
                <a:latin typeface="Times New Roman" panose="02020603050405020304" pitchFamily="18" charset="0"/>
                <a:ea typeface="Times New Roman" panose="02020603050405020304" pitchFamily="18" charset="0"/>
              </a:rPr>
              <a:t>Application Load Balancer</a:t>
            </a:r>
            <a:r>
              <a:rPr lang="en-US" sz="2000" dirty="0">
                <a:solidFill>
                  <a:srgbClr val="333333"/>
                </a:solidFill>
                <a:effectLst/>
                <a:latin typeface="Times New Roman" panose="02020603050405020304" pitchFamily="18" charset="0"/>
                <a:ea typeface="Times New Roman" panose="02020603050405020304" pitchFamily="18" charset="0"/>
              </a:rPr>
              <a:t>, choose Create</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7 : Under </a:t>
            </a:r>
            <a:r>
              <a:rPr lang="en-US" sz="2000" b="1" dirty="0">
                <a:solidFill>
                  <a:srgbClr val="333333"/>
                </a:solidFill>
                <a:effectLst/>
                <a:latin typeface="Times New Roman" panose="02020603050405020304" pitchFamily="18" charset="0"/>
                <a:ea typeface="Times New Roman" panose="02020603050405020304" pitchFamily="18" charset="0"/>
              </a:rPr>
              <a:t>Load balancer name</a:t>
            </a:r>
            <a:r>
              <a:rPr lang="en-US" sz="2000" dirty="0">
                <a:solidFill>
                  <a:srgbClr val="333333"/>
                </a:solidFill>
                <a:effectLst/>
                <a:latin typeface="Times New Roman" panose="02020603050405020304" pitchFamily="18" charset="0"/>
                <a:ea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rPr>
              <a:t>LabELB</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dirty="0">
                <a:solidFill>
                  <a:srgbClr val="333333"/>
                </a:solidFill>
                <a:effectLst/>
                <a:latin typeface="Times New Roman" panose="02020603050405020304" pitchFamily="18" charset="0"/>
                <a:ea typeface="Times New Roman" panose="02020603050405020304" pitchFamily="18" charset="0"/>
              </a:rPr>
              <a:t>Network mapping</a:t>
            </a:r>
            <a:r>
              <a:rPr lang="en-US" sz="2000" dirty="0">
                <a:solidFill>
                  <a:srgbClr val="333333"/>
                </a:solidFill>
                <a:effectLst/>
                <a:latin typeface="Times New Roman" panose="02020603050405020304" pitchFamily="18" charset="0"/>
                <a:ea typeface="Times New Roman" panose="02020603050405020304" pitchFamily="18" charset="0"/>
              </a:rPr>
              <a:t> section, then:</a:t>
            </a:r>
            <a:endParaRPr lang="en-IN" sz="20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rPr>
              <a:t>For </a:t>
            </a:r>
            <a:r>
              <a:rPr lang="en-US" sz="2000" b="1" dirty="0">
                <a:solidFill>
                  <a:srgbClr val="333333"/>
                </a:solidFill>
                <a:effectLst/>
                <a:latin typeface="Times New Roman" panose="02020603050405020304" pitchFamily="18" charset="0"/>
                <a:ea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rPr>
              <a:t>, select: </a:t>
            </a:r>
            <a:r>
              <a:rPr lang="en-US" sz="2000" b="1" dirty="0">
                <a:solidFill>
                  <a:srgbClr val="333333"/>
                </a:solidFill>
                <a:effectLst/>
                <a:latin typeface="Times New Roman" panose="02020603050405020304" pitchFamily="18" charset="0"/>
                <a:ea typeface="Times New Roman" panose="02020603050405020304" pitchFamily="18" charset="0"/>
              </a:rPr>
              <a:t>Lab VPC</a:t>
            </a:r>
            <a:endParaRPr lang="en-IN" sz="20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9A7B754-F0D0-392D-740F-B4DA0FCCF3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552" b="9635"/>
          <a:stretch/>
        </p:blipFill>
        <p:spPr bwMode="auto">
          <a:xfrm>
            <a:off x="2755582" y="2397869"/>
            <a:ext cx="5339715" cy="245554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323651-27D8-B677-459B-05866C9DDA5C}"/>
              </a:ext>
            </a:extLst>
          </p:cNvPr>
          <p:cNvSpPr txBox="1"/>
          <p:nvPr/>
        </p:nvSpPr>
        <p:spPr>
          <a:xfrm>
            <a:off x="1485900" y="5172055"/>
            <a:ext cx="8968740" cy="646331"/>
          </a:xfrm>
          <a:prstGeom prst="rect">
            <a:avLst/>
          </a:prstGeom>
          <a:noFill/>
        </p:spPr>
        <p:txBody>
          <a:bodyPr wrap="square">
            <a:spAutoFit/>
          </a:bodyPr>
          <a:lstStyle/>
          <a:p>
            <a:pPr marL="228600" algn="just"/>
            <a:r>
              <a:rPr lang="en-US" sz="1800" dirty="0">
                <a:solidFill>
                  <a:srgbClr val="333333"/>
                </a:solidFill>
                <a:effectLst/>
                <a:latin typeface="Times New Roman" panose="02020603050405020304" pitchFamily="18" charset="0"/>
                <a:ea typeface="Times New Roman" panose="02020603050405020304" pitchFamily="18" charset="0"/>
              </a:rPr>
              <a:t>Step 9: Choose the </a:t>
            </a:r>
            <a:r>
              <a:rPr lang="en-US" sz="1800" b="1" dirty="0">
                <a:solidFill>
                  <a:srgbClr val="333333"/>
                </a:solidFill>
                <a:effectLst/>
                <a:latin typeface="Times New Roman" panose="02020603050405020304" pitchFamily="18" charset="0"/>
                <a:ea typeface="Times New Roman" panose="02020603050405020304" pitchFamily="18" charset="0"/>
              </a:rPr>
              <a:t>first</a:t>
            </a:r>
            <a:r>
              <a:rPr lang="en-US" sz="1800" dirty="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dirty="0">
                <a:solidFill>
                  <a:srgbClr val="333333"/>
                </a:solidFill>
                <a:effectLst/>
                <a:latin typeface="Times New Roman" panose="02020603050405020304" pitchFamily="18" charset="0"/>
                <a:ea typeface="Times New Roman" panose="02020603050405020304" pitchFamily="18" charset="0"/>
              </a:rPr>
              <a:t>Public Subnet 1, </a:t>
            </a:r>
            <a:r>
              <a:rPr lang="en-US" sz="1800" b="0" dirty="0">
                <a:solidFill>
                  <a:srgbClr val="333333"/>
                </a:solidFill>
                <a:effectLst/>
                <a:latin typeface="Times New Roman" panose="02020603050405020304" pitchFamily="18" charset="0"/>
                <a:ea typeface="Times New Roman" panose="02020603050405020304" pitchFamily="18" charset="0"/>
              </a:rPr>
              <a:t>for </a:t>
            </a:r>
            <a:r>
              <a:rPr lang="en-US" sz="1800" b="1" dirty="0">
                <a:solidFill>
                  <a:srgbClr val="333333"/>
                </a:solidFill>
                <a:effectLst/>
                <a:latin typeface="Times New Roman" panose="02020603050405020304" pitchFamily="18" charset="0"/>
                <a:ea typeface="Times New Roman" panose="02020603050405020304" pitchFamily="18" charset="0"/>
              </a:rPr>
              <a:t>Second</a:t>
            </a:r>
            <a:r>
              <a:rPr lang="en-US" sz="1800" b="0" dirty="0">
                <a:solidFill>
                  <a:srgbClr val="333333"/>
                </a:solidFill>
                <a:effectLst/>
                <a:latin typeface="Times New Roman" panose="02020603050405020304" pitchFamily="18" charset="0"/>
                <a:ea typeface="Times New Roman" panose="02020603050405020304" pitchFamily="18" charset="0"/>
              </a:rPr>
              <a:t> Availability Zone  select</a:t>
            </a:r>
            <a:r>
              <a:rPr lang="en-US" sz="1800" b="1" dirty="0">
                <a:solidFill>
                  <a:srgbClr val="333333"/>
                </a:solidFill>
                <a:effectLst/>
                <a:latin typeface="Times New Roman" panose="02020603050405020304" pitchFamily="18" charset="0"/>
                <a:ea typeface="Times New Roman" panose="02020603050405020304" pitchFamily="18" charset="0"/>
              </a:rPr>
              <a:t> Public Subnet 2.</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157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E1E9D-789B-D921-89BE-9678E2EF75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4" t="8555" r="3798" b="10773"/>
          <a:stretch/>
        </p:blipFill>
        <p:spPr bwMode="auto">
          <a:xfrm>
            <a:off x="2495550" y="357822"/>
            <a:ext cx="5270500" cy="246443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39E829-62F3-DB29-F22D-A47A749A0749}"/>
              </a:ext>
            </a:extLst>
          </p:cNvPr>
          <p:cNvSpPr txBox="1"/>
          <p:nvPr/>
        </p:nvSpPr>
        <p:spPr>
          <a:xfrm>
            <a:off x="1272540" y="2835415"/>
            <a:ext cx="10045700" cy="646331"/>
          </a:xfrm>
          <a:prstGeom prst="rect">
            <a:avLst/>
          </a:prstGeom>
          <a:noFill/>
        </p:spPr>
        <p:txBody>
          <a:bodyPr wrap="square">
            <a:spAutoFit/>
          </a:bodyPr>
          <a:lstStyle/>
          <a:p>
            <a:pPr marL="228600" algn="just"/>
            <a:r>
              <a:rPr lang="en-US" sz="1800" b="0" dirty="0">
                <a:solidFill>
                  <a:srgbClr val="333333"/>
                </a:solidFill>
                <a:effectLst/>
                <a:latin typeface="Times New Roman" panose="02020603050405020304" pitchFamily="18" charset="0"/>
                <a:ea typeface="Times New Roman" panose="02020603050405020304" pitchFamily="18" charset="0"/>
              </a:rPr>
              <a:t>Step 10:  </a:t>
            </a:r>
            <a:r>
              <a:rPr lang="en-US" sz="1800" dirty="0">
                <a:solidFill>
                  <a:srgbClr val="333333"/>
                </a:solidFill>
                <a:effectLst/>
                <a:latin typeface="Times New Roman" panose="02020603050405020304" pitchFamily="18" charset="0"/>
                <a:ea typeface="Times New Roman" panose="02020603050405020304" pitchFamily="18" charset="0"/>
              </a:rPr>
              <a:t>In the </a:t>
            </a:r>
            <a:r>
              <a:rPr lang="en-US" sz="1800" b="1" dirty="0">
                <a:solidFill>
                  <a:srgbClr val="333333"/>
                </a:solidFill>
                <a:effectLst/>
                <a:latin typeface="Times New Roman" panose="02020603050405020304" pitchFamily="18" charset="0"/>
                <a:ea typeface="Times New Roman" panose="02020603050405020304" pitchFamily="18" charset="0"/>
              </a:rPr>
              <a:t>Security groups</a:t>
            </a:r>
            <a:r>
              <a:rPr lang="en-US" sz="1800" dirty="0">
                <a:solidFill>
                  <a:srgbClr val="333333"/>
                </a:solidFill>
                <a:effectLst/>
                <a:latin typeface="Times New Roman" panose="02020603050405020304" pitchFamily="18" charset="0"/>
                <a:ea typeface="Times New Roman" panose="02020603050405020304" pitchFamily="18" charset="0"/>
              </a:rPr>
              <a:t> section: Select </a:t>
            </a:r>
            <a:r>
              <a:rPr lang="en-US" sz="1800" b="1" dirty="0">
                <a:solidFill>
                  <a:srgbClr val="333333"/>
                </a:solidFill>
                <a:effectLst/>
                <a:latin typeface="Times New Roman" panose="02020603050405020304" pitchFamily="18" charset="0"/>
                <a:ea typeface="Times New Roman" panose="02020603050405020304" pitchFamily="18" charset="0"/>
              </a:rPr>
              <a:t>Web Security Group</a:t>
            </a:r>
            <a:endParaRPr lang="en-IN" sz="1800" dirty="0">
              <a:effectLst/>
              <a:latin typeface="Times New Roman" panose="02020603050405020304" pitchFamily="18" charset="0"/>
              <a:ea typeface="Times New Roman" panose="02020603050405020304" pitchFamily="18" charset="0"/>
            </a:endParaRPr>
          </a:p>
          <a:p>
            <a:pPr algn="just"/>
            <a:r>
              <a:rPr lang="en-US" sz="1800" b="0" dirty="0">
                <a:solidFill>
                  <a:srgbClr val="333333"/>
                </a:solidFill>
                <a:effectLst/>
                <a:latin typeface="Times New Roman" panose="02020603050405020304" pitchFamily="18" charset="0"/>
                <a:ea typeface="Times New Roman" panose="02020603050405020304" pitchFamily="18" charset="0"/>
              </a:rPr>
              <a:t>      Step 11: </a:t>
            </a:r>
            <a:r>
              <a:rPr lang="en-US" sz="1800" dirty="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dirty="0" err="1">
                <a:solidFill>
                  <a:srgbClr val="333333"/>
                </a:solidFill>
                <a:effectLst/>
                <a:latin typeface="Times New Roman" panose="02020603050405020304" pitchFamily="18" charset="0"/>
                <a:ea typeface="Times New Roman" panose="02020603050405020304" pitchFamily="18" charset="0"/>
              </a:rPr>
              <a:t>LabGroup</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3AB19B3-0804-63B4-28D6-C990F13C05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37" b="9635"/>
          <a:stretch/>
        </p:blipFill>
        <p:spPr bwMode="auto">
          <a:xfrm>
            <a:off x="2660650" y="3773170"/>
            <a:ext cx="5326380" cy="244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1814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25EF2-DF3B-65B1-2C40-39318E91503D}"/>
              </a:ext>
            </a:extLst>
          </p:cNvPr>
          <p:cNvSpPr txBox="1"/>
          <p:nvPr/>
        </p:nvSpPr>
        <p:spPr>
          <a:xfrm>
            <a:off x="1435100" y="445388"/>
            <a:ext cx="9801860" cy="4616905"/>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dirty="0">
                <a:solidFill>
                  <a:srgbClr val="333333"/>
                </a:solidFill>
                <a:effectLst/>
                <a:latin typeface="Times New Roman" panose="02020603050405020304" pitchFamily="18" charset="0"/>
                <a:ea typeface="Times New Roman" panose="02020603050405020304" pitchFamily="18" charset="0"/>
              </a:rPr>
              <a:t>Launch Configurations</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2 :  Click Create </a:t>
            </a:r>
            <a:r>
              <a:rPr lang="en-US" sz="1800" b="1" dirty="0">
                <a:solidFill>
                  <a:srgbClr val="333333"/>
                </a:solidFill>
                <a:effectLst/>
                <a:latin typeface="Times New Roman" panose="02020603050405020304" pitchFamily="18" charset="0"/>
                <a:ea typeface="Times New Roman" panose="02020603050405020304" pitchFamily="18" charset="0"/>
              </a:rPr>
              <a:t>Launch Configuration.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dirty="0">
                <a:solidFill>
                  <a:srgbClr val="333333"/>
                </a:solidFill>
                <a:effectLst/>
                <a:latin typeface="Times New Roman" panose="02020603050405020304" pitchFamily="18" charset="0"/>
                <a:ea typeface="Times New Roman" panose="02020603050405020304" pitchFamily="18" charset="0"/>
              </a:rPr>
              <a:t>Launch configuration name: </a:t>
            </a:r>
            <a:r>
              <a:rPr lang="en-US" sz="1800" b="0" dirty="0" err="1">
                <a:solidFill>
                  <a:srgbClr val="333333"/>
                </a:solidFill>
                <a:effectLst/>
                <a:latin typeface="Times New Roman" panose="02020603050405020304" pitchFamily="18" charset="0"/>
                <a:ea typeface="Times New Roman" panose="02020603050405020304" pitchFamily="18" charset="0"/>
              </a:rPr>
              <a:t>LabConfig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instance type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F2FBAC4-3DA1-5B35-00E0-313C316FF1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33" t="9947" r="2010" b="9423"/>
          <a:stretch/>
        </p:blipFill>
        <p:spPr bwMode="auto">
          <a:xfrm>
            <a:off x="3263265" y="4658360"/>
            <a:ext cx="4629150" cy="2199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992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18AA7-52B4-AEF7-0DD7-21B7AC8FA9D3}"/>
              </a:ext>
            </a:extLst>
          </p:cNvPr>
          <p:cNvSpPr txBox="1"/>
          <p:nvPr/>
        </p:nvSpPr>
        <p:spPr>
          <a:xfrm>
            <a:off x="1384300" y="337415"/>
            <a:ext cx="9618980" cy="3839128"/>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vockey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5F2F88-6B0D-6E38-C43F-E78C3D506B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327" b="10147"/>
          <a:stretch/>
        </p:blipFill>
        <p:spPr bwMode="auto">
          <a:xfrm>
            <a:off x="3192145" y="4442230"/>
            <a:ext cx="4649470" cy="2078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93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4BC28-672A-7E11-F5C6-B139765FA338}"/>
              </a:ext>
            </a:extLst>
          </p:cNvPr>
          <p:cNvSpPr txBox="1"/>
          <p:nvPr/>
        </p:nvSpPr>
        <p:spPr>
          <a:xfrm>
            <a:off x="1272540" y="442020"/>
            <a:ext cx="9761220" cy="1701107"/>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C1F951-F918-D3F8-6F7F-C296475EADBE}"/>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5451475" y="1863933"/>
            <a:ext cx="5942330" cy="267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22C73B-A931-BA76-B5D6-444261D86066}"/>
              </a:ext>
            </a:extLst>
          </p:cNvPr>
          <p:cNvSpPr txBox="1"/>
          <p:nvPr/>
        </p:nvSpPr>
        <p:spPr>
          <a:xfrm>
            <a:off x="1414779" y="4258724"/>
            <a:ext cx="10649585" cy="2311402"/>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067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836A1-67DD-25E2-6142-14F8AC26C6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5" b="9899"/>
          <a:stretch/>
        </p:blipFill>
        <p:spPr bwMode="auto">
          <a:xfrm>
            <a:off x="1854517" y="278765"/>
            <a:ext cx="4744085" cy="215519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CF0FC6-E39E-8F7B-D5B7-EB29CB7076A4}"/>
              </a:ext>
            </a:extLst>
          </p:cNvPr>
          <p:cNvSpPr txBox="1"/>
          <p:nvPr/>
        </p:nvSpPr>
        <p:spPr>
          <a:xfrm>
            <a:off x="1076960" y="2828836"/>
            <a:ext cx="10414000" cy="1015663"/>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10 : In the </a:t>
            </a:r>
            <a:r>
              <a:rPr lang="en-US" sz="2000" b="1" dirty="0">
                <a:solidFill>
                  <a:srgbClr val="333333"/>
                </a:solidFill>
                <a:effectLst/>
                <a:latin typeface="Times New Roman" panose="02020603050405020304" pitchFamily="18" charset="0"/>
                <a:ea typeface="Times New Roman" panose="02020603050405020304" pitchFamily="18" charset="0"/>
              </a:rPr>
              <a:t>Load balancing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choose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      Step 11 : In the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dirty="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dirty="0" err="1">
                <a:solidFill>
                  <a:srgbClr val="333333"/>
                </a:solidFill>
                <a:effectLst/>
                <a:latin typeface="Times New Roman" panose="02020603050405020304" pitchFamily="18" charset="0"/>
                <a:ea typeface="Times New Roman" panose="02020603050405020304" pitchFamily="18" charset="0"/>
              </a:rPr>
              <a:t>LabGroup</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5D6517F-FED4-1B07-A434-7CF5C3BEE679}"/>
              </a:ext>
            </a:extLst>
          </p:cNvPr>
          <p:cNvPicPr>
            <a:picLocks noChangeAspect="1"/>
          </p:cNvPicPr>
          <p:nvPr/>
        </p:nvPicPr>
        <p:blipFill rotWithShape="1">
          <a:blip r:embed="rId3">
            <a:extLst>
              <a:ext uri="{28A0092B-C50C-407E-A947-70E740481C1C}">
                <a14:useLocalDpi xmlns:a14="http://schemas.microsoft.com/office/drawing/2010/main" val="0"/>
              </a:ext>
            </a:extLst>
          </a:blip>
          <a:srcRect t="9037" b="9889"/>
          <a:stretch/>
        </p:blipFill>
        <p:spPr bwMode="auto">
          <a:xfrm>
            <a:off x="1529715" y="3995102"/>
            <a:ext cx="5942330"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74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49DDD-A9FC-7706-B63A-1E57B2A4F8B3}"/>
              </a:ext>
            </a:extLst>
          </p:cNvPr>
          <p:cNvSpPr txBox="1"/>
          <p:nvPr/>
        </p:nvSpPr>
        <p:spPr>
          <a:xfrm>
            <a:off x="1252220" y="379884"/>
            <a:ext cx="9751060" cy="2543389"/>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12 : In the </a:t>
            </a:r>
            <a:r>
              <a:rPr lang="en-US" sz="2000" b="1" dirty="0">
                <a:solidFill>
                  <a:srgbClr val="333333"/>
                </a:solidFill>
                <a:effectLst/>
                <a:latin typeface="Times New Roman" panose="02020603050405020304" pitchFamily="18" charset="0"/>
                <a:ea typeface="Times New Roman" panose="02020603050405020304" pitchFamily="18" charset="0"/>
              </a:rPr>
              <a:t>Additional settings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select </a:t>
            </a:r>
            <a:r>
              <a:rPr lang="en-US" sz="2000" b="1" dirty="0">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ED4B3C-28E2-0E26-ECA9-735E75688A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37" b="9889"/>
          <a:stretch/>
        </p:blipFill>
        <p:spPr bwMode="auto">
          <a:xfrm>
            <a:off x="5654675" y="1733396"/>
            <a:ext cx="4235450" cy="19304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A565E15-E961-08E8-B4A6-D9005A4512C2}"/>
              </a:ext>
            </a:extLst>
          </p:cNvPr>
          <p:cNvSpPr txBox="1"/>
          <p:nvPr/>
        </p:nvSpPr>
        <p:spPr>
          <a:xfrm>
            <a:off x="1424940" y="4171796"/>
            <a:ext cx="7962900" cy="2295500"/>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endPar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2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FEBAF-D57E-6A42-680E-72979CD72B51}"/>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141"/>
          <a:stretch/>
        </p:blipFill>
        <p:spPr bwMode="auto">
          <a:xfrm>
            <a:off x="1296035" y="295275"/>
            <a:ext cx="5942330" cy="269113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04FF431-7ACB-8C6A-084F-29534BBFA504}"/>
              </a:ext>
            </a:extLst>
          </p:cNvPr>
          <p:cNvSpPr txBox="1"/>
          <p:nvPr/>
        </p:nvSpPr>
        <p:spPr>
          <a:xfrm>
            <a:off x="1475104" y="3175286"/>
            <a:ext cx="6101080" cy="646331"/>
          </a:xfrm>
          <a:prstGeom prst="rect">
            <a:avLst/>
          </a:prstGeom>
          <a:noFill/>
        </p:spPr>
        <p:txBody>
          <a:bodyPr wrap="square">
            <a:sp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Step 16 : Choose Next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Step 17 : Choose Next</a:t>
            </a:r>
            <a:endParaRPr lang="en-IN"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65C944-E14A-A0E5-A7B7-32E1B9E0AD00}"/>
              </a:ext>
            </a:extLst>
          </p:cNvPr>
          <p:cNvPicPr>
            <a:picLocks noChangeAspect="1"/>
          </p:cNvPicPr>
          <p:nvPr/>
        </p:nvPicPr>
        <p:blipFill rotWithShape="1">
          <a:blip r:embed="rId3">
            <a:extLst>
              <a:ext uri="{28A0092B-C50C-407E-A947-70E740481C1C}">
                <a14:useLocalDpi xmlns:a14="http://schemas.microsoft.com/office/drawing/2010/main" val="0"/>
              </a:ext>
            </a:extLst>
          </a:blip>
          <a:srcRect t="10069" b="48364"/>
          <a:stretch/>
        </p:blipFill>
        <p:spPr bwMode="auto">
          <a:xfrm>
            <a:off x="1633219" y="3986321"/>
            <a:ext cx="5942965" cy="138874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68B477-3283-AACF-F05D-F2732986BC93}"/>
              </a:ext>
            </a:extLst>
          </p:cNvPr>
          <p:cNvSpPr txBox="1"/>
          <p:nvPr/>
        </p:nvSpPr>
        <p:spPr>
          <a:xfrm>
            <a:off x="1760220" y="5539770"/>
            <a:ext cx="6101080" cy="923330"/>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18 : Choose Tag</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Key:</a:t>
            </a:r>
            <a:r>
              <a:rPr lang="en-US" sz="1800" dirty="0">
                <a:solidFill>
                  <a:srgbClr val="333333"/>
                </a:solidFill>
                <a:effectLst/>
                <a:latin typeface="Times New Roman" panose="02020603050405020304" pitchFamily="18" charset="0"/>
                <a:ea typeface="Times New Roman" panose="02020603050405020304" pitchFamily="18" charset="0"/>
              </a:rPr>
              <a:t> Name</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Value:</a:t>
            </a:r>
            <a:r>
              <a:rPr lang="en-US" sz="1800" dirty="0">
                <a:solidFill>
                  <a:srgbClr val="333333"/>
                </a:solidFill>
                <a:effectLst/>
                <a:latin typeface="Times New Roman" panose="02020603050405020304" pitchFamily="18" charset="0"/>
                <a:ea typeface="Times New Roman" panose="02020603050405020304" pitchFamily="18" charset="0"/>
              </a:rPr>
              <a:t> Lab Instance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18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1066-37DE-BD84-10EF-EB8CB21C7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26" b="10672"/>
          <a:stretch/>
        </p:blipFill>
        <p:spPr bwMode="auto">
          <a:xfrm>
            <a:off x="2496185" y="0"/>
            <a:ext cx="4192270" cy="17887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DBCAB72-C7AC-2CDF-3F7C-1BFFF7F30018}"/>
              </a:ext>
            </a:extLst>
          </p:cNvPr>
          <p:cNvSpPr txBox="1"/>
          <p:nvPr/>
        </p:nvSpPr>
        <p:spPr>
          <a:xfrm>
            <a:off x="1465580" y="1943915"/>
            <a:ext cx="9730740" cy="4525341"/>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04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19E1-CA16-478E-F6A2-E31865290EA4}"/>
              </a:ext>
            </a:extLst>
          </p:cNvPr>
          <p:cNvSpPr>
            <a:spLocks noGrp="1"/>
          </p:cNvSpPr>
          <p:nvPr>
            <p:ph type="title"/>
          </p:nvPr>
        </p:nvSpPr>
        <p:spPr>
          <a:xfrm>
            <a:off x="2241176" y="1685364"/>
            <a:ext cx="7809658" cy="851647"/>
          </a:xfrm>
        </p:spPr>
        <p:txBody>
          <a:bodyPr/>
          <a:lstStyle/>
          <a:p>
            <a:r>
              <a:rPr lang="en-US" b="1" dirty="0">
                <a:latin typeface="Times New Roman" panose="02020603050405020304" pitchFamily="18" charset="0"/>
                <a:cs typeface="Times New Roman" panose="02020603050405020304" pitchFamily="18" charset="0"/>
              </a:rPr>
              <a:t>LAB PROCEDURES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9CCEB7-FB65-5AFD-F3E0-127E11840FF4}"/>
              </a:ext>
            </a:extLst>
          </p:cNvPr>
          <p:cNvSpPr>
            <a:spLocks noGrp="1"/>
          </p:cNvSpPr>
          <p:nvPr>
            <p:ph idx="1"/>
          </p:nvPr>
        </p:nvSpPr>
        <p:spPr>
          <a:xfrm>
            <a:off x="7969624" y="4087906"/>
            <a:ext cx="2080229" cy="2160493"/>
          </a:xfrm>
        </p:spPr>
        <p:txBody>
          <a:bodyPr/>
          <a:lstStyle/>
          <a:p>
            <a:pPr marL="0" indent="0">
              <a:buNone/>
            </a:pPr>
            <a:r>
              <a:rPr lang="en-US" dirty="0"/>
              <a:t>       BY</a:t>
            </a:r>
          </a:p>
          <a:p>
            <a:pPr marL="0" indent="0">
              <a:buNone/>
            </a:pPr>
            <a:r>
              <a:rPr lang="en-US" dirty="0"/>
              <a:t>A.VINEELA</a:t>
            </a:r>
          </a:p>
          <a:p>
            <a:pPr marL="0" indent="0">
              <a:buNone/>
            </a:pPr>
            <a:r>
              <a:rPr lang="en-US" dirty="0"/>
              <a:t>20A31A4202</a:t>
            </a:r>
            <a:endParaRPr lang="en-IN" dirty="0"/>
          </a:p>
        </p:txBody>
      </p:sp>
    </p:spTree>
    <p:extLst>
      <p:ext uri="{BB962C8B-B14F-4D97-AF65-F5344CB8AC3E}">
        <p14:creationId xmlns:p14="http://schemas.microsoft.com/office/powerpoint/2010/main" val="3680751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71C7C-F68C-341E-1F9B-C0E632A9DAB9}"/>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1326515" y="303847"/>
            <a:ext cx="5942330" cy="267398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2ADE1DF-4F83-28A1-7E3B-96934411CDCE}"/>
              </a:ext>
            </a:extLst>
          </p:cNvPr>
          <p:cNvPicPr>
            <a:picLocks noChangeAspect="1"/>
          </p:cNvPicPr>
          <p:nvPr/>
        </p:nvPicPr>
        <p:blipFill rotWithShape="1">
          <a:blip r:embed="rId3"/>
          <a:srcRect t="8262" b="37261"/>
          <a:stretch/>
        </p:blipFill>
        <p:spPr bwMode="auto">
          <a:xfrm>
            <a:off x="1945957" y="4500245"/>
            <a:ext cx="5942965" cy="181991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24998E-9FA0-F4A0-D02A-EC99639A417D}"/>
              </a:ext>
            </a:extLst>
          </p:cNvPr>
          <p:cNvSpPr txBox="1"/>
          <p:nvPr/>
        </p:nvSpPr>
        <p:spPr>
          <a:xfrm>
            <a:off x="1168400" y="3429000"/>
            <a:ext cx="8044180" cy="646331"/>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18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5F01C-37C0-B962-653C-95AD29C3CADA}"/>
              </a:ext>
            </a:extLst>
          </p:cNvPr>
          <p:cNvSpPr txBox="1"/>
          <p:nvPr/>
        </p:nvSpPr>
        <p:spPr>
          <a:xfrm>
            <a:off x="1290320" y="377715"/>
            <a:ext cx="10353040" cy="4162486"/>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B8F175-8387-BBA8-B714-2462BB440B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4" b="10399"/>
          <a:stretch/>
        </p:blipFill>
        <p:spPr bwMode="auto">
          <a:xfrm>
            <a:off x="4307522" y="4462255"/>
            <a:ext cx="4471035" cy="2018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0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0C589-9444-DC33-D404-69E747AAD1A0}"/>
              </a:ext>
            </a:extLst>
          </p:cNvPr>
          <p:cNvSpPr txBox="1"/>
          <p:nvPr/>
        </p:nvSpPr>
        <p:spPr>
          <a:xfrm>
            <a:off x="1455420" y="449715"/>
            <a:ext cx="10055860" cy="2127057"/>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0CCFBDE-65FA-D556-21DD-B33EDC382475}"/>
              </a:ext>
            </a:extLst>
          </p:cNvPr>
          <p:cNvSpPr txBox="1"/>
          <p:nvPr/>
        </p:nvSpPr>
        <p:spPr>
          <a:xfrm>
            <a:off x="1353820" y="4281229"/>
            <a:ext cx="10584180" cy="3145476"/>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356D4B-7343-BF52-BA2E-919602C535F3}"/>
              </a:ext>
            </a:extLst>
          </p:cNvPr>
          <p:cNvPicPr>
            <a:picLocks noChangeAspect="1"/>
          </p:cNvPicPr>
          <p:nvPr/>
        </p:nvPicPr>
        <p:blipFill rotWithShape="1">
          <a:blip r:embed="rId2">
            <a:extLst>
              <a:ext uri="{28A0092B-C50C-407E-A947-70E740481C1C}">
                <a14:useLocalDpi xmlns:a14="http://schemas.microsoft.com/office/drawing/2010/main" val="0"/>
              </a:ext>
            </a:extLst>
          </a:blip>
          <a:srcRect t="8777" b="48107"/>
          <a:stretch/>
        </p:blipFill>
        <p:spPr bwMode="auto">
          <a:xfrm>
            <a:off x="2230437" y="2576771"/>
            <a:ext cx="5942965" cy="144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79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6B0F8-6A95-E034-3115-CD8405ACF501}"/>
              </a:ext>
            </a:extLst>
          </p:cNvPr>
          <p:cNvSpPr txBox="1"/>
          <p:nvPr/>
        </p:nvSpPr>
        <p:spPr>
          <a:xfrm>
            <a:off x="1465580" y="444407"/>
            <a:ext cx="8562340" cy="1571712"/>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2D715A-EA3B-32FB-A399-1247654F21B5}"/>
              </a:ext>
            </a:extLst>
          </p:cNvPr>
          <p:cNvPicPr>
            <a:picLocks noChangeAspect="1"/>
          </p:cNvPicPr>
          <p:nvPr/>
        </p:nvPicPr>
        <p:blipFill rotWithShape="1">
          <a:blip r:embed="rId2">
            <a:extLst>
              <a:ext uri="{28A0092B-C50C-407E-A947-70E740481C1C}">
                <a14:useLocalDpi xmlns:a14="http://schemas.microsoft.com/office/drawing/2010/main" val="0"/>
              </a:ext>
            </a:extLst>
          </a:blip>
          <a:srcRect t="9036" b="9632"/>
          <a:stretch/>
        </p:blipFill>
        <p:spPr bwMode="auto">
          <a:xfrm>
            <a:off x="2413635" y="2221410"/>
            <a:ext cx="5942330" cy="271716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D73AB6B-9082-D375-F2C8-F7543B49DD1B}"/>
              </a:ext>
            </a:extLst>
          </p:cNvPr>
          <p:cNvSpPr txBox="1"/>
          <p:nvPr/>
        </p:nvSpPr>
        <p:spPr>
          <a:xfrm>
            <a:off x="1465580" y="5256014"/>
            <a:ext cx="6101080" cy="400110"/>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Click End Lab.</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3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3EF75B1-82F1-FCEB-457C-FF22D65A2FC6}"/>
              </a:ext>
            </a:extLst>
          </p:cNvPr>
          <p:cNvSpPr txBox="1"/>
          <p:nvPr/>
        </p:nvSpPr>
        <p:spPr>
          <a:xfrm>
            <a:off x="1229360" y="104795"/>
            <a:ext cx="11308080" cy="5386090"/>
          </a:xfrm>
          <a:prstGeom prst="rect">
            <a:avLst/>
          </a:prstGeom>
          <a:noFill/>
        </p:spPr>
        <p:txBody>
          <a:bodyPr wrap="square">
            <a:spAutoFit/>
          </a:bodyPr>
          <a:lstStyle/>
          <a:p>
            <a:r>
              <a:rPr lang="en-IN" sz="2000" b="1"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Lab: Introduction to Amazon EC2</a:t>
            </a:r>
          </a:p>
          <a:p>
            <a:r>
              <a:rPr lang="en-IN" sz="2000" dirty="0">
                <a:solidFill>
                  <a:schemeClr val="bg1"/>
                </a:solidFill>
                <a:latin typeface="Times New Roman" panose="02020603050405020304" pitchFamily="18" charset="0"/>
                <a:cs typeface="Times New Roman" panose="02020603050405020304" pitchFamily="18" charset="0"/>
              </a:rPr>
              <a:t>Step-1:</a:t>
            </a:r>
          </a:p>
          <a:p>
            <a:r>
              <a:rPr lang="en-IN" sz="2000" dirty="0">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dirty="0">
                <a:solidFill>
                  <a:schemeClr val="bg1"/>
                </a:solidFill>
                <a:latin typeface="Times New Roman" panose="02020603050405020304" pitchFamily="18" charset="0"/>
                <a:cs typeface="Times New Roman" panose="02020603050405020304" pitchFamily="18" charset="0"/>
              </a:rPr>
              <a:t>Step-2:</a:t>
            </a:r>
          </a:p>
          <a:p>
            <a:r>
              <a:rPr lang="en-IN" sz="2000" dirty="0">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lang="en-IN" sz="2000" dirty="0">
                <a:solidFill>
                  <a:schemeClr val="bg1"/>
                </a:solidFill>
                <a:latin typeface="Times New Roman" panose="02020603050405020304" pitchFamily="18" charset="0"/>
                <a:cs typeface="Times New Roman" panose="02020603050405020304" pitchFamily="18" charset="0"/>
              </a:rPr>
              <a:t>Step-3:</a:t>
            </a:r>
          </a:p>
          <a:p>
            <a:r>
              <a:rPr lang="en-IN" sz="2000" dirty="0">
                <a:solidFill>
                  <a:schemeClr val="bg1"/>
                </a:solidFill>
                <a:latin typeface="Times New Roman" panose="02020603050405020304" pitchFamily="18" charset="0"/>
                <a:cs typeface="Times New Roman" panose="02020603050405020304" pitchFamily="18" charset="0"/>
              </a:rPr>
              <a:t>Give the instance the name as you prefer(</a:t>
            </a:r>
            <a:r>
              <a:rPr lang="en-IN" sz="2000" dirty="0" err="1">
                <a:solidFill>
                  <a:schemeClr val="bg1"/>
                </a:solidFill>
                <a:latin typeface="Times New Roman" panose="02020603050405020304" pitchFamily="18" charset="0"/>
                <a:cs typeface="Times New Roman" panose="02020603050405020304" pitchFamily="18" charset="0"/>
              </a:rPr>
              <a:t>eg:user</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Step-4:</a:t>
            </a:r>
          </a:p>
          <a:p>
            <a:r>
              <a:rPr lang="en-IN" sz="2000" dirty="0">
                <a:solidFill>
                  <a:schemeClr val="bg1"/>
                </a:solidFill>
                <a:latin typeface="Times New Roman" panose="02020603050405020304" pitchFamily="18" charset="0"/>
                <a:cs typeface="Times New Roman" panose="02020603050405020304" pitchFamily="18" charset="0"/>
              </a:rPr>
              <a:t>Choose AMI as your preference.</a:t>
            </a:r>
          </a:p>
          <a:p>
            <a:r>
              <a:rPr lang="en-IN" sz="2000" dirty="0">
                <a:solidFill>
                  <a:schemeClr val="bg1"/>
                </a:solidFill>
                <a:latin typeface="Times New Roman" panose="02020603050405020304" pitchFamily="18" charset="0"/>
                <a:cs typeface="Times New Roman" panose="02020603050405020304" pitchFamily="18" charset="0"/>
              </a:rPr>
              <a:t>Step-5:</a:t>
            </a:r>
          </a:p>
          <a:p>
            <a:r>
              <a:rPr lang="en-IN" sz="2000" dirty="0">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lang="en-IN" sz="2000" dirty="0">
                <a:solidFill>
                  <a:schemeClr val="bg1"/>
                </a:solidFill>
                <a:latin typeface="Times New Roman" panose="02020603050405020304" pitchFamily="18" charset="0"/>
                <a:cs typeface="Times New Roman" panose="02020603050405020304" pitchFamily="18" charset="0"/>
              </a:rPr>
              <a:t>Step-6:</a:t>
            </a:r>
          </a:p>
          <a:p>
            <a:r>
              <a:rPr lang="en-IN" sz="2000" dirty="0">
                <a:solidFill>
                  <a:schemeClr val="bg1"/>
                </a:solidFill>
                <a:latin typeface="Times New Roman" panose="02020603050405020304" pitchFamily="18" charset="0"/>
                <a:cs typeface="Times New Roman" panose="02020603050405020304" pitchFamily="18" charset="0"/>
              </a:rPr>
              <a:t>For Key pair name - required, choose </a:t>
            </a:r>
            <a:r>
              <a:rPr lang="en-IN" sz="2000" dirty="0" err="1">
                <a:solidFill>
                  <a:schemeClr val="bg1"/>
                </a:solidFill>
                <a:latin typeface="Times New Roman" panose="02020603050405020304" pitchFamily="18" charset="0"/>
                <a:cs typeface="Times New Roman" panose="02020603050405020304" pitchFamily="18" charset="0"/>
              </a:rPr>
              <a:t>vockey</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Step-7:</a:t>
            </a:r>
          </a:p>
          <a:p>
            <a:r>
              <a:rPr lang="en-IN" sz="2000" dirty="0">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0" name="Rectangle 26">
            <a:extLst>
              <a:ext uri="{FF2B5EF4-FFF2-40B4-BE49-F238E27FC236}">
                <a16:creationId xmlns:a16="http://schemas.microsoft.com/office/drawing/2014/main" id="{9AF8B327-60D0-5B21-0DCA-4F0E21A6B0BF}"/>
              </a:ext>
            </a:extLst>
          </p:cNvPr>
          <p:cNvSpPr>
            <a:spLocks noChangeArrowheads="1"/>
          </p:cNvSpPr>
          <p:nvPr/>
        </p:nvSpPr>
        <p:spPr bwMode="auto">
          <a:xfrm>
            <a:off x="1229360" y="4767611"/>
            <a:ext cx="86397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A180A-2E35-159D-4B06-95F7BC5BEE22}"/>
              </a:ext>
            </a:extLst>
          </p:cNvPr>
          <p:cNvSpPr txBox="1"/>
          <p:nvPr/>
        </p:nvSpPr>
        <p:spPr>
          <a:xfrm>
            <a:off x="1097280" y="204207"/>
            <a:ext cx="10495280" cy="6014275"/>
          </a:xfrm>
          <a:prstGeom prst="rect">
            <a:avLst/>
          </a:prstGeom>
          <a:noFill/>
        </p:spPr>
        <p:txBody>
          <a:bodyPr wrap="square">
            <a:spAutoFit/>
          </a:bodyPr>
          <a:lstStyle/>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enable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start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extLst>
      <p:ext uri="{BB962C8B-B14F-4D97-AF65-F5344CB8AC3E}">
        <p14:creationId xmlns:p14="http://schemas.microsoft.com/office/powerpoint/2010/main" val="1307077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033AC-EF4A-D11E-FA98-7DDA4D803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6365" y="0"/>
            <a:ext cx="2209800" cy="3800475"/>
          </a:xfrm>
          <a:prstGeom prst="rect">
            <a:avLst/>
          </a:prstGeom>
        </p:spPr>
      </p:pic>
      <p:pic>
        <p:nvPicPr>
          <p:cNvPr id="3" name="Picture 2">
            <a:extLst>
              <a:ext uri="{FF2B5EF4-FFF2-40B4-BE49-F238E27FC236}">
                <a16:creationId xmlns:a16="http://schemas.microsoft.com/office/drawing/2014/main" id="{DA6CC014-06AA-6EBB-DE6C-D45574E99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845" y="0"/>
            <a:ext cx="2266950" cy="3610610"/>
          </a:xfrm>
          <a:prstGeom prst="rect">
            <a:avLst/>
          </a:prstGeom>
        </p:spPr>
      </p:pic>
      <p:pic>
        <p:nvPicPr>
          <p:cNvPr id="4" name="Picture 3">
            <a:extLst>
              <a:ext uri="{FF2B5EF4-FFF2-40B4-BE49-F238E27FC236}">
                <a16:creationId xmlns:a16="http://schemas.microsoft.com/office/drawing/2014/main" id="{3701D01D-BB19-0123-E2C9-E498C076A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790" y="329564"/>
            <a:ext cx="4341495" cy="2320925"/>
          </a:xfrm>
          <a:prstGeom prst="rect">
            <a:avLst/>
          </a:prstGeom>
        </p:spPr>
      </p:pic>
      <p:sp>
        <p:nvSpPr>
          <p:cNvPr id="6" name="TextBox 5">
            <a:extLst>
              <a:ext uri="{FF2B5EF4-FFF2-40B4-BE49-F238E27FC236}">
                <a16:creationId xmlns:a16="http://schemas.microsoft.com/office/drawing/2014/main" id="{BB931930-D8A5-9476-59AD-75885F4BE4BB}"/>
              </a:ext>
            </a:extLst>
          </p:cNvPr>
          <p:cNvSpPr txBox="1"/>
          <p:nvPr/>
        </p:nvSpPr>
        <p:spPr>
          <a:xfrm>
            <a:off x="1158240" y="3863219"/>
            <a:ext cx="9637395" cy="2894254"/>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Checks:</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846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AAAF0-6EA9-B3D2-1200-60288CC69587}"/>
              </a:ext>
            </a:extLst>
          </p:cNvPr>
          <p:cNvSpPr txBox="1"/>
          <p:nvPr/>
        </p:nvSpPr>
        <p:spPr>
          <a:xfrm>
            <a:off x="1026160" y="177144"/>
            <a:ext cx="10180320" cy="2359749"/>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566BA5-2377-482C-73AA-68435ADB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160" y="2282190"/>
            <a:ext cx="5308600" cy="2293620"/>
          </a:xfrm>
          <a:prstGeom prst="rect">
            <a:avLst/>
          </a:prstGeom>
        </p:spPr>
      </p:pic>
      <p:sp>
        <p:nvSpPr>
          <p:cNvPr id="6" name="TextBox 5">
            <a:extLst>
              <a:ext uri="{FF2B5EF4-FFF2-40B4-BE49-F238E27FC236}">
                <a16:creationId xmlns:a16="http://schemas.microsoft.com/office/drawing/2014/main" id="{D14BABB9-B1F6-4594-FD8C-1C0BA7A45459}"/>
              </a:ext>
            </a:extLst>
          </p:cNvPr>
          <p:cNvSpPr txBox="1"/>
          <p:nvPr/>
        </p:nvSpPr>
        <p:spPr>
          <a:xfrm>
            <a:off x="941070" y="4849427"/>
            <a:ext cx="9568180" cy="1495922"/>
          </a:xfrm>
          <a:prstGeom prst="rect">
            <a:avLst/>
          </a:prstGeom>
          <a:noFill/>
        </p:spPr>
        <p:txBody>
          <a:bodyPr wrap="square">
            <a:spAutoFit/>
          </a:bodyPr>
          <a:lstStyle/>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tab.Copy</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976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BC967-69F0-DEB8-B0BD-81C0999C4EE4}"/>
              </a:ext>
            </a:extLst>
          </p:cNvPr>
          <p:cNvSpPr txBox="1"/>
          <p:nvPr/>
        </p:nvSpPr>
        <p:spPr>
          <a:xfrm>
            <a:off x="955040" y="1"/>
            <a:ext cx="10312400" cy="7250022"/>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6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F264E-883E-C7D7-3373-B7FB70FD4296}"/>
              </a:ext>
            </a:extLst>
          </p:cNvPr>
          <p:cNvSpPr txBox="1"/>
          <p:nvPr/>
        </p:nvSpPr>
        <p:spPr>
          <a:xfrm>
            <a:off x="579120" y="1"/>
            <a:ext cx="11694160" cy="6863417"/>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Step-25:</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dirty="0">
                <a:solidFill>
                  <a:srgbClr val="333333"/>
                </a:solidFill>
                <a:effectLst/>
                <a:latin typeface="Times New Roman" panose="02020603050405020304" pitchFamily="18" charset="0"/>
                <a:ea typeface="Times New Roman" panose="02020603050405020304" pitchFamily="18" charset="0"/>
              </a:rPr>
              <a:t>Storage</a:t>
            </a:r>
            <a:r>
              <a:rPr lang="en-IN" sz="2000" dirty="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a:t>
            </a:r>
            <a:r>
              <a:rPr lang="en-IN" sz="2000" dirty="0" err="1">
                <a:solidFill>
                  <a:srgbClr val="333333"/>
                </a:solidFill>
                <a:effectLst/>
                <a:latin typeface="Times New Roman" panose="02020603050405020304" pitchFamily="18" charset="0"/>
                <a:ea typeface="Times New Roman" panose="02020603050405020304" pitchFamily="18" charset="0"/>
              </a:rPr>
              <a:t>displays.In</a:t>
            </a:r>
            <a:r>
              <a:rPr lang="en-IN" sz="2000" dirty="0">
                <a:solidFill>
                  <a:srgbClr val="333333"/>
                </a:solidFill>
                <a:effectLst/>
                <a:latin typeface="Times New Roman" panose="02020603050405020304" pitchFamily="18" charset="0"/>
                <a:ea typeface="Times New Roman" panose="02020603050405020304" pitchFamily="18" charset="0"/>
              </a:rPr>
              <a:t>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Modify volume</a:t>
            </a:r>
            <a:r>
              <a:rPr lang="en-IN" sz="2000" dirty="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Step-26:</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dirty="0" err="1">
                <a:solidFill>
                  <a:srgbClr val="333333"/>
                </a:solidFill>
                <a:effectLst/>
                <a:latin typeface="Times New Roman" panose="02020603050405020304" pitchFamily="18" charset="0"/>
                <a:ea typeface="Times New Roman" panose="02020603050405020304" pitchFamily="18" charset="0"/>
              </a:rPr>
              <a:t>instance.In</a:t>
            </a:r>
            <a:r>
              <a:rPr lang="en-IN" sz="2000" dirty="0">
                <a:solidFill>
                  <a:srgbClr val="333333"/>
                </a:solidFill>
                <a:effectLst/>
                <a:latin typeface="Times New Roman" panose="02020603050405020304" pitchFamily="18" charset="0"/>
                <a:ea typeface="Times New Roman" panose="02020603050405020304" pitchFamily="18" charset="0"/>
              </a:rPr>
              <a:t>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Start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Step-27:</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rPr>
              <a:t>Limits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From the </a:t>
            </a:r>
            <a:r>
              <a:rPr lang="en-IN" sz="2000" b="1" dirty="0">
                <a:solidFill>
                  <a:srgbClr val="333333"/>
                </a:solidFill>
                <a:effectLst/>
                <a:latin typeface="Times New Roman" panose="02020603050405020304" pitchFamily="18" charset="0"/>
                <a:ea typeface="Times New Roman" panose="02020603050405020304" pitchFamily="18" charset="0"/>
              </a:rPr>
              <a:t>All limits</a:t>
            </a:r>
            <a:r>
              <a:rPr lang="en-IN" sz="2000" dirty="0">
                <a:solidFill>
                  <a:srgbClr val="333333"/>
                </a:solidFill>
                <a:effectLst/>
                <a:latin typeface="Times New Roman" panose="02020603050405020304" pitchFamily="18" charset="0"/>
                <a:ea typeface="Times New Roman" panose="02020603050405020304" pitchFamily="18" charset="0"/>
              </a:rPr>
              <a:t> drop down list, choose </a:t>
            </a:r>
            <a:r>
              <a:rPr lang="en-IN" sz="2000" b="1" dirty="0">
                <a:solidFill>
                  <a:srgbClr val="333333"/>
                </a:solidFill>
                <a:effectLst/>
                <a:latin typeface="Times New Roman" panose="02020603050405020304" pitchFamily="18" charset="0"/>
                <a:ea typeface="Times New Roman" panose="02020603050405020304" pitchFamily="18" charset="0"/>
              </a:rPr>
              <a:t>Running instances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Then choose Terminate</a:t>
            </a:r>
          </a:p>
          <a:p>
            <a:r>
              <a:rPr lang="en-IN" sz="2000" dirty="0">
                <a:solidFill>
                  <a:srgbClr val="333333"/>
                </a:solidFill>
                <a:effectLst/>
                <a:latin typeface="Times New Roman" panose="02020603050405020304" pitchFamily="18" charset="0"/>
                <a:ea typeface="Times New Roman" panose="02020603050405020304" pitchFamily="18" charset="0"/>
              </a:rPr>
              <a:t>Step-29:</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rPr>
              <a:t>Change termination protection</a:t>
            </a:r>
            <a:r>
              <a:rPr lang="en-IN" sz="2000" dirty="0">
                <a:solidFill>
                  <a:srgbClr val="333333"/>
                </a:solidFill>
                <a:effectLst/>
                <a:latin typeface="Times New Roman" panose="02020603050405020304" pitchFamily="18" charset="0"/>
                <a:ea typeface="Times New Roman" panose="02020603050405020304" pitchFamily="18" charset="0"/>
              </a:rPr>
              <a:t>. Remove the check next to </a:t>
            </a:r>
            <a:r>
              <a:rPr lang="en-IN" sz="2000" b="1" dirty="0">
                <a:solidFill>
                  <a:srgbClr val="333333"/>
                </a:solidFill>
                <a:effectLst/>
                <a:latin typeface="Times New Roman" panose="02020603050405020304" pitchFamily="18" charset="0"/>
                <a:ea typeface="Times New Roman" panose="02020603050405020304" pitchFamily="18" charset="0"/>
              </a:rPr>
              <a:t>Enable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Save.</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You can now terminate the </a:t>
            </a:r>
            <a:r>
              <a:rPr lang="en-IN" sz="2000" dirty="0" err="1">
                <a:solidFill>
                  <a:srgbClr val="333333"/>
                </a:solidFill>
                <a:effectLst/>
                <a:latin typeface="Times New Roman" panose="02020603050405020304" pitchFamily="18" charset="0"/>
                <a:ea typeface="Times New Roman" panose="02020603050405020304" pitchFamily="18" charset="0"/>
              </a:rPr>
              <a:t>instance.Select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Step-30:</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Terminate</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945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D915-C4E5-51DC-344C-28D324DAB425}"/>
              </a:ext>
            </a:extLst>
          </p:cNvPr>
          <p:cNvSpPr txBox="1"/>
          <p:nvPr/>
        </p:nvSpPr>
        <p:spPr>
          <a:xfrm>
            <a:off x="1284051" y="525505"/>
            <a:ext cx="10314914" cy="415498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LAB:INTRODUCTION TO AWS IAM</a:t>
            </a: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dirty="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solidFill>
                <a:srgbClr val="333333"/>
              </a:solidFill>
              <a:latin typeface="Times New Roman" panose="02020603050405020304" pitchFamily="18" charset="0"/>
              <a:cs typeface="Times New Roman" panose="02020603050405020304" pitchFamily="18" charset="0"/>
            </a:endParaRPr>
          </a:p>
          <a:p>
            <a:endPar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4CD88BBA-BEF9-6E30-781D-27D58B6E3CA9}"/>
                  </a:ext>
                </a:extLst>
              </p14:cNvPr>
              <p14:cNvContentPartPr/>
              <p14:nvPr/>
            </p14:nvContentPartPr>
            <p14:xfrm>
              <a:off x="-1797050" y="1971040"/>
              <a:ext cx="0" cy="0"/>
            </p14:xfrm>
          </p:contentPart>
        </mc:Choice>
        <mc:Fallback xmlns="">
          <p:pic>
            <p:nvPicPr>
              <p:cNvPr id="3" name="Ink 2">
                <a:extLst>
                  <a:ext uri="{FF2B5EF4-FFF2-40B4-BE49-F238E27FC236}">
                    <a16:creationId xmlns:a16="http://schemas.microsoft.com/office/drawing/2014/main" id="{4CD88BBA-BEF9-6E30-781D-27D58B6E3CA9}"/>
                  </a:ext>
                </a:extLst>
              </p:cNvPr>
              <p:cNvPicPr/>
              <p:nvPr/>
            </p:nvPicPr>
            <p:blipFill>
              <a:blip r:embed="rId3"/>
              <a:stretch>
                <a:fillRect/>
              </a:stretch>
            </p:blipFill>
            <p:spPr>
              <a:xfrm>
                <a:off x="-1797050" y="1971040"/>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112418FC-3229-8EDA-657E-7542BC1E4C3E}"/>
                  </a:ext>
                </a:extLst>
              </p14:cNvPr>
              <p14:cNvContentPartPr/>
              <p14:nvPr/>
            </p14:nvContentPartPr>
            <p14:xfrm>
              <a:off x="-1074420" y="1626235"/>
              <a:ext cx="0" cy="0"/>
            </p14:xfrm>
          </p:contentPart>
        </mc:Choice>
        <mc:Fallback xmlns="">
          <p:pic>
            <p:nvPicPr>
              <p:cNvPr id="4" name="Ink 3">
                <a:extLst>
                  <a:ext uri="{FF2B5EF4-FFF2-40B4-BE49-F238E27FC236}">
                    <a16:creationId xmlns:a16="http://schemas.microsoft.com/office/drawing/2014/main" id="{112418FC-3229-8EDA-657E-7542BC1E4C3E}"/>
                  </a:ext>
                </a:extLst>
              </p:cNvPr>
              <p:cNvPicPr/>
              <p:nvPr/>
            </p:nvPicPr>
            <p:blipFill>
              <a:blip r:embed="rId5"/>
              <a:stretch>
                <a:fillRect/>
              </a:stretch>
            </p:blipFill>
            <p:spPr>
              <a:xfrm>
                <a:off x="-1074420" y="1626235"/>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5" name="Ink 4">
                <a:extLst>
                  <a:ext uri="{FF2B5EF4-FFF2-40B4-BE49-F238E27FC236}">
                    <a16:creationId xmlns:a16="http://schemas.microsoft.com/office/drawing/2014/main" id="{A98D7C6F-E2C3-AF2C-2AD5-4447A25E2DC8}"/>
                  </a:ext>
                </a:extLst>
              </p14:cNvPr>
              <p14:cNvContentPartPr/>
              <p14:nvPr/>
            </p14:nvContentPartPr>
            <p14:xfrm>
              <a:off x="-3224530" y="1802130"/>
              <a:ext cx="0" cy="0"/>
            </p14:xfrm>
          </p:contentPart>
        </mc:Choice>
        <mc:Fallback xmlns="">
          <p:pic>
            <p:nvPicPr>
              <p:cNvPr id="5" name="Ink 4">
                <a:extLst>
                  <a:ext uri="{FF2B5EF4-FFF2-40B4-BE49-F238E27FC236}">
                    <a16:creationId xmlns:a16="http://schemas.microsoft.com/office/drawing/2014/main" id="{A98D7C6F-E2C3-AF2C-2AD5-4447A25E2DC8}"/>
                  </a:ext>
                </a:extLst>
              </p:cNvPr>
              <p:cNvPicPr/>
              <p:nvPr/>
            </p:nvPicPr>
            <p:blipFill>
              <a:blip r:embed="rId7"/>
              <a:stretch>
                <a:fillRect/>
              </a:stretch>
            </p:blipFill>
            <p:spPr>
              <a:xfrm>
                <a:off x="-3224530" y="1802130"/>
                <a:ext cx="0" cy="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 name="Ink 5">
                <a:extLst>
                  <a:ext uri="{FF2B5EF4-FFF2-40B4-BE49-F238E27FC236}">
                    <a16:creationId xmlns:a16="http://schemas.microsoft.com/office/drawing/2014/main" id="{91BCBC0E-8C47-656C-D35C-D595C4F496EE}"/>
                  </a:ext>
                </a:extLst>
              </p14:cNvPr>
              <p14:cNvContentPartPr/>
              <p14:nvPr/>
            </p14:nvContentPartPr>
            <p14:xfrm>
              <a:off x="-3232150" y="1802130"/>
              <a:ext cx="0" cy="0"/>
            </p14:xfrm>
          </p:contentPart>
        </mc:Choice>
        <mc:Fallback xmlns="">
          <p:pic>
            <p:nvPicPr>
              <p:cNvPr id="6" name="Ink 5">
                <a:extLst>
                  <a:ext uri="{FF2B5EF4-FFF2-40B4-BE49-F238E27FC236}">
                    <a16:creationId xmlns:a16="http://schemas.microsoft.com/office/drawing/2014/main" id="{91BCBC0E-8C47-656C-D35C-D595C4F496EE}"/>
                  </a:ext>
                </a:extLst>
              </p:cNvPr>
              <p:cNvPicPr/>
              <p:nvPr/>
            </p:nvPicPr>
            <p:blipFill>
              <a:blip r:embed="rId9"/>
              <a:stretch>
                <a:fillRect/>
              </a:stretch>
            </p:blipFill>
            <p:spPr>
              <a:xfrm>
                <a:off x="-3232150" y="1802130"/>
                <a:ext cx="0" cy="0"/>
              </a:xfrm>
              <a:prstGeom prst="rect">
                <a:avLst/>
              </a:prstGeom>
            </p:spPr>
          </p:pic>
        </mc:Fallback>
      </mc:AlternateContent>
      <p:sp>
        <p:nvSpPr>
          <p:cNvPr id="7" name="Rectangle 5">
            <a:extLst>
              <a:ext uri="{FF2B5EF4-FFF2-40B4-BE49-F238E27FC236}">
                <a16:creationId xmlns:a16="http://schemas.microsoft.com/office/drawing/2014/main" id="{F90179F1-5C89-56F0-24C3-C1B1D7645744}"/>
              </a:ext>
            </a:extLst>
          </p:cNvPr>
          <p:cNvSpPr>
            <a:spLocks noChangeArrowheads="1"/>
          </p:cNvSpPr>
          <p:nvPr/>
        </p:nvSpPr>
        <p:spPr bwMode="auto">
          <a:xfrm>
            <a:off x="89452" y="296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1CB90544-42A2-8F0B-DC18-1CD038CE5C10}"/>
              </a:ext>
            </a:extLst>
          </p:cNvPr>
          <p:cNvPicPr>
            <a:picLocks noChangeAspect="1"/>
          </p:cNvPicPr>
          <p:nvPr/>
        </p:nvPicPr>
        <p:blipFill rotWithShape="1">
          <a:blip r:embed="rId10"/>
          <a:srcRect l="2335" t="8982" r="4809" b="8528"/>
          <a:stretch/>
        </p:blipFill>
        <p:spPr bwMode="auto">
          <a:xfrm>
            <a:off x="2873954" y="3855995"/>
            <a:ext cx="5151120"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687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125175-5EC3-F3B1-92B5-7ACB1A71F678}"/>
              </a:ext>
            </a:extLst>
          </p:cNvPr>
          <p:cNvSpPr txBox="1"/>
          <p:nvPr/>
        </p:nvSpPr>
        <p:spPr>
          <a:xfrm>
            <a:off x="1284790" y="752353"/>
            <a:ext cx="10706582" cy="2923877"/>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dirty="0">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10" name="Picture 9">
            <a:extLst>
              <a:ext uri="{FF2B5EF4-FFF2-40B4-BE49-F238E27FC236}">
                <a16:creationId xmlns:a16="http://schemas.microsoft.com/office/drawing/2014/main" id="{BD2B6BC4-752C-E119-1487-1C828E55A62F}"/>
              </a:ext>
            </a:extLst>
          </p:cNvPr>
          <p:cNvPicPr>
            <a:picLocks noChangeAspect="1"/>
          </p:cNvPicPr>
          <p:nvPr/>
        </p:nvPicPr>
        <p:blipFill>
          <a:blip r:embed="rId2"/>
          <a:srcRect r="13603" b="9648"/>
          <a:stretch>
            <a:fillRect/>
          </a:stretch>
        </p:blipFill>
        <p:spPr>
          <a:xfrm>
            <a:off x="2625669" y="3614675"/>
            <a:ext cx="5204460" cy="2912110"/>
          </a:xfrm>
          <a:prstGeom prst="rect">
            <a:avLst/>
          </a:prstGeom>
        </p:spPr>
      </p:pic>
    </p:spTree>
    <p:extLst>
      <p:ext uri="{BB962C8B-B14F-4D97-AF65-F5344CB8AC3E}">
        <p14:creationId xmlns:p14="http://schemas.microsoft.com/office/powerpoint/2010/main" val="283548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4BBA8-31F4-FB30-EAB7-2E41756AE89D}"/>
              </a:ext>
            </a:extLst>
          </p:cNvPr>
          <p:cNvSpPr txBox="1"/>
          <p:nvPr/>
        </p:nvSpPr>
        <p:spPr>
          <a:xfrm>
            <a:off x="1192192" y="520861"/>
            <a:ext cx="10999808" cy="218111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B9AEB-D14E-242A-CF07-B5B393FEC999}"/>
              </a:ext>
            </a:extLst>
          </p:cNvPr>
          <p:cNvPicPr>
            <a:picLocks noChangeAspect="1"/>
          </p:cNvPicPr>
          <p:nvPr/>
        </p:nvPicPr>
        <p:blipFill>
          <a:blip r:embed="rId2"/>
          <a:srcRect t="9035" r="1141" b="5909"/>
          <a:stretch>
            <a:fillRect/>
          </a:stretch>
        </p:blipFill>
        <p:spPr>
          <a:xfrm>
            <a:off x="2241200" y="3021422"/>
            <a:ext cx="5672455" cy="3014345"/>
          </a:xfrm>
          <a:prstGeom prst="rect">
            <a:avLst/>
          </a:prstGeom>
        </p:spPr>
      </p:pic>
    </p:spTree>
    <p:extLst>
      <p:ext uri="{BB962C8B-B14F-4D97-AF65-F5344CB8AC3E}">
        <p14:creationId xmlns:p14="http://schemas.microsoft.com/office/powerpoint/2010/main" val="412514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1A0A-F00C-3A8A-4F1A-295969928141}"/>
              </a:ext>
            </a:extLst>
          </p:cNvPr>
          <p:cNvSpPr txBox="1"/>
          <p:nvPr/>
        </p:nvSpPr>
        <p:spPr>
          <a:xfrm>
            <a:off x="1099595" y="185196"/>
            <a:ext cx="10521387" cy="28080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1B5090E-73DB-F06B-5403-B165219168ED}"/>
              </a:ext>
            </a:extLst>
          </p:cNvPr>
          <p:cNvSpPr txBox="1"/>
          <p:nvPr/>
        </p:nvSpPr>
        <p:spPr>
          <a:xfrm>
            <a:off x="1099596" y="3156945"/>
            <a:ext cx="10208870" cy="2380267"/>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471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21FAE-646D-C81E-1690-627804F31EC4}"/>
              </a:ext>
            </a:extLst>
          </p:cNvPr>
          <p:cNvPicPr>
            <a:picLocks noChangeAspect="1"/>
          </p:cNvPicPr>
          <p:nvPr/>
        </p:nvPicPr>
        <p:blipFill>
          <a:blip r:embed="rId2"/>
          <a:srcRect t="8724" r="-55" b="9025"/>
          <a:stretch>
            <a:fillRect/>
          </a:stretch>
        </p:blipFill>
        <p:spPr>
          <a:xfrm>
            <a:off x="1305355" y="152400"/>
            <a:ext cx="5738495" cy="2761615"/>
          </a:xfrm>
          <a:prstGeom prst="rect">
            <a:avLst/>
          </a:prstGeom>
        </p:spPr>
      </p:pic>
      <p:pic>
        <p:nvPicPr>
          <p:cNvPr id="3" name="Picture 2">
            <a:extLst>
              <a:ext uri="{FF2B5EF4-FFF2-40B4-BE49-F238E27FC236}">
                <a16:creationId xmlns:a16="http://schemas.microsoft.com/office/drawing/2014/main" id="{D76D9A6D-0A49-F6C7-C0DF-A605C9234268}"/>
              </a:ext>
            </a:extLst>
          </p:cNvPr>
          <p:cNvPicPr>
            <a:picLocks noChangeAspect="1"/>
          </p:cNvPicPr>
          <p:nvPr/>
        </p:nvPicPr>
        <p:blipFill>
          <a:blip r:embed="rId3"/>
          <a:srcRect t="9035" r="-55" b="9336"/>
          <a:stretch>
            <a:fillRect/>
          </a:stretch>
        </p:blipFill>
        <p:spPr>
          <a:xfrm>
            <a:off x="4858782" y="3791585"/>
            <a:ext cx="5738495" cy="2914015"/>
          </a:xfrm>
          <a:prstGeom prst="rect">
            <a:avLst/>
          </a:prstGeom>
        </p:spPr>
      </p:pic>
      <p:sp>
        <p:nvSpPr>
          <p:cNvPr id="5" name="TextBox 4">
            <a:extLst>
              <a:ext uri="{FF2B5EF4-FFF2-40B4-BE49-F238E27FC236}">
                <a16:creationId xmlns:a16="http://schemas.microsoft.com/office/drawing/2014/main" id="{364CBEBA-63E0-55FC-2322-4D3E4444EBAC}"/>
              </a:ext>
            </a:extLst>
          </p:cNvPr>
          <p:cNvSpPr txBox="1"/>
          <p:nvPr/>
        </p:nvSpPr>
        <p:spPr>
          <a:xfrm>
            <a:off x="1157467" y="3031271"/>
            <a:ext cx="10162573" cy="832023"/>
          </a:xfrm>
          <a:prstGeom prst="rect">
            <a:avLst/>
          </a:prstGeom>
          <a:noFill/>
        </p:spPr>
        <p:txBody>
          <a:bodyPr wrap="square">
            <a:spAutoFit/>
          </a:bodyPr>
          <a:lstStyle/>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7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2046-B17A-D010-989A-FB0CFC5971A0}"/>
              </a:ext>
            </a:extLst>
          </p:cNvPr>
          <p:cNvSpPr txBox="1"/>
          <p:nvPr/>
        </p:nvSpPr>
        <p:spPr>
          <a:xfrm>
            <a:off x="1122743" y="243069"/>
            <a:ext cx="10475089" cy="323999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r>
              <a:rPr lang="en-US" sz="20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AC78-486C-4BF6-E3C9-7060D4BF2E47}"/>
              </a:ext>
            </a:extLst>
          </p:cNvPr>
          <p:cNvPicPr>
            <a:picLocks noChangeAspect="1"/>
          </p:cNvPicPr>
          <p:nvPr/>
        </p:nvPicPr>
        <p:blipFill>
          <a:blip r:embed="rId2"/>
          <a:srcRect t="9658" r="1522" b="7467"/>
          <a:stretch>
            <a:fillRect/>
          </a:stretch>
        </p:blipFill>
        <p:spPr>
          <a:xfrm>
            <a:off x="2931903" y="3600586"/>
            <a:ext cx="5888355" cy="3014345"/>
          </a:xfrm>
          <a:prstGeom prst="rect">
            <a:avLst/>
          </a:prstGeom>
        </p:spPr>
      </p:pic>
    </p:spTree>
    <p:extLst>
      <p:ext uri="{BB962C8B-B14F-4D97-AF65-F5344CB8AC3E}">
        <p14:creationId xmlns:p14="http://schemas.microsoft.com/office/powerpoint/2010/main" val="1003310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4D135E-1DC7-BBDC-E9D4-A6BC5064CC14}"/>
              </a:ext>
            </a:extLst>
          </p:cNvPr>
          <p:cNvSpPr txBox="1"/>
          <p:nvPr/>
        </p:nvSpPr>
        <p:spPr>
          <a:xfrm>
            <a:off x="914399" y="289367"/>
            <a:ext cx="10914927" cy="5966762"/>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dirty="0">
                <a:solidFill>
                  <a:srgbClr val="333333"/>
                </a:solidFill>
                <a:effectLst/>
                <a:latin typeface="Times New Roman" panose="02020603050405020304" pitchFamily="18" charset="0"/>
                <a:ea typeface="Times New Roman" panose="02020603050405020304" pitchFamily="18" charset="0"/>
              </a:rPr>
              <a:t> </a:t>
            </a: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a:t>
            </a:r>
            <a:r>
              <a:rPr lang="en-IN"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database.Your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database will now be launched.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21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07804-90AC-95AE-693E-17CBEDB63112}"/>
              </a:ext>
            </a:extLst>
          </p:cNvPr>
          <p:cNvPicPr>
            <a:picLocks noChangeAspect="1"/>
          </p:cNvPicPr>
          <p:nvPr/>
        </p:nvPicPr>
        <p:blipFill>
          <a:blip r:embed="rId2"/>
          <a:srcRect t="9035" r="-55" b="8402"/>
          <a:stretch>
            <a:fillRect/>
          </a:stretch>
        </p:blipFill>
        <p:spPr>
          <a:xfrm>
            <a:off x="518275" y="123190"/>
            <a:ext cx="5738495" cy="3305810"/>
          </a:xfrm>
          <a:prstGeom prst="rect">
            <a:avLst/>
          </a:prstGeom>
        </p:spPr>
      </p:pic>
      <p:pic>
        <p:nvPicPr>
          <p:cNvPr id="3" name="Picture 2">
            <a:extLst>
              <a:ext uri="{FF2B5EF4-FFF2-40B4-BE49-F238E27FC236}">
                <a16:creationId xmlns:a16="http://schemas.microsoft.com/office/drawing/2014/main" id="{9F06FC15-3ECE-5930-3C38-9AA23F2643ED}"/>
              </a:ext>
            </a:extLst>
          </p:cNvPr>
          <p:cNvPicPr>
            <a:picLocks noChangeAspect="1"/>
          </p:cNvPicPr>
          <p:nvPr/>
        </p:nvPicPr>
        <p:blipFill>
          <a:blip r:embed="rId3"/>
          <a:srcRect t="9123" r="1707" b="8421"/>
          <a:stretch>
            <a:fillRect/>
          </a:stretch>
        </p:blipFill>
        <p:spPr>
          <a:xfrm>
            <a:off x="5621647" y="4062095"/>
            <a:ext cx="5925820" cy="2672715"/>
          </a:xfrm>
          <a:prstGeom prst="rect">
            <a:avLst/>
          </a:prstGeom>
        </p:spPr>
      </p:pic>
      <p:sp>
        <p:nvSpPr>
          <p:cNvPr id="5" name="TextBox 4">
            <a:extLst>
              <a:ext uri="{FF2B5EF4-FFF2-40B4-BE49-F238E27FC236}">
                <a16:creationId xmlns:a16="http://schemas.microsoft.com/office/drawing/2014/main" id="{AD40535E-971B-37C4-EA41-92B43CB8A15B}"/>
              </a:ext>
            </a:extLst>
          </p:cNvPr>
          <p:cNvSpPr txBox="1"/>
          <p:nvPr/>
        </p:nvSpPr>
        <p:spPr>
          <a:xfrm>
            <a:off x="6256770" y="2050438"/>
            <a:ext cx="6099858" cy="163121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rPr>
              <a:t>Step 10: </a:t>
            </a:r>
            <a:r>
              <a:rPr lang="en-IN" sz="2000" dirty="0">
                <a:solidFill>
                  <a:srgbClr val="333333"/>
                </a:solidFill>
                <a:effectLst/>
                <a:latin typeface="Times New Roman" panose="02020603050405020304" pitchFamily="18" charset="0"/>
                <a:ea typeface="Times New Roman" panose="02020603050405020304" pitchFamily="18" charset="0"/>
              </a:rPr>
              <a:t>Choose </a:t>
            </a:r>
            <a:r>
              <a:rPr lang="en-IN" sz="2000" b="1" dirty="0">
                <a:solidFill>
                  <a:srgbClr val="333333"/>
                </a:solidFill>
                <a:effectLst/>
                <a:latin typeface="Times New Roman" panose="02020603050405020304" pitchFamily="18" charset="0"/>
                <a:ea typeface="Times New Roman" panose="02020603050405020304" pitchFamily="18" charset="0"/>
              </a:rPr>
              <a:t>lab-</a:t>
            </a:r>
            <a:r>
              <a:rPr lang="en-IN" sz="2000" b="1" dirty="0" err="1">
                <a:solidFill>
                  <a:srgbClr val="333333"/>
                </a:solidFill>
                <a:effectLst/>
                <a:latin typeface="Times New Roman" panose="02020603050405020304" pitchFamily="18" charset="0"/>
                <a:ea typeface="Times New Roman" panose="02020603050405020304" pitchFamily="18" charset="0"/>
              </a:rPr>
              <a:t>db</a:t>
            </a:r>
            <a:r>
              <a:rPr lang="en-IN" sz="2000" dirty="0">
                <a:solidFill>
                  <a:srgbClr val="333333"/>
                </a:solidFill>
                <a:effectLst/>
                <a:latin typeface="Times New Roman" panose="02020603050405020304" pitchFamily="18" charset="0"/>
                <a:ea typeface="Times New Roman" panose="02020603050405020304" pitchFamily="18" charset="0"/>
              </a:rPr>
              <a:t> (choose the link itself).</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11</a:t>
            </a:r>
            <a:r>
              <a:rPr lang="en-IN" sz="2000" dirty="0">
                <a:solidFill>
                  <a:srgbClr val="333333"/>
                </a:solidFill>
                <a:effectLst/>
                <a:latin typeface="Times New Roman" panose="02020603050405020304" pitchFamily="18" charset="0"/>
                <a:ea typeface="Times New Roman" panose="02020603050405020304" pitchFamily="18" charset="0"/>
              </a:rPr>
              <a:t>: Wait until </a:t>
            </a:r>
            <a:r>
              <a:rPr lang="en-IN" sz="2000" b="1" dirty="0">
                <a:solidFill>
                  <a:srgbClr val="333333"/>
                </a:solidFill>
                <a:effectLst/>
                <a:latin typeface="Times New Roman" panose="02020603050405020304" pitchFamily="18" charset="0"/>
                <a:ea typeface="Times New Roman" panose="02020603050405020304" pitchFamily="18" charset="0"/>
              </a:rPr>
              <a:t>Info</a:t>
            </a:r>
            <a:r>
              <a:rPr lang="en-IN" sz="2000" dirty="0">
                <a:solidFill>
                  <a:srgbClr val="333333"/>
                </a:solidFill>
                <a:effectLst/>
                <a:latin typeface="Times New Roman" panose="02020603050405020304" pitchFamily="18" charset="0"/>
                <a:ea typeface="Times New Roman" panose="02020603050405020304" pitchFamily="18" charset="0"/>
              </a:rPr>
              <a:t> changes to </a:t>
            </a:r>
            <a:r>
              <a:rPr lang="en-IN" sz="2000" b="1" dirty="0">
                <a:solidFill>
                  <a:srgbClr val="333333"/>
                </a:solidFill>
                <a:effectLst/>
                <a:latin typeface="Times New Roman" panose="02020603050405020304" pitchFamily="18" charset="0"/>
                <a:ea typeface="Times New Roman" panose="02020603050405020304" pitchFamily="18" charset="0"/>
              </a:rPr>
              <a:t>Modifying</a:t>
            </a:r>
            <a:r>
              <a:rPr lang="en-IN" sz="2000" dirty="0">
                <a:solidFill>
                  <a:srgbClr val="333333"/>
                </a:solidFill>
                <a:effectLst/>
                <a:latin typeface="Times New Roman" panose="02020603050405020304" pitchFamily="18" charset="0"/>
                <a:ea typeface="Times New Roman" panose="02020603050405020304" pitchFamily="18" charset="0"/>
              </a:rPr>
              <a:t> or </a:t>
            </a:r>
            <a:r>
              <a:rPr lang="en-IN" sz="2000" b="1" dirty="0">
                <a:solidFill>
                  <a:srgbClr val="333333"/>
                </a:solidFill>
                <a:effectLst/>
                <a:latin typeface="Times New Roman" panose="02020603050405020304" pitchFamily="18" charset="0"/>
                <a:ea typeface="Times New Roman" panose="02020603050405020304" pitchFamily="18" charset="0"/>
              </a:rPr>
              <a:t>Available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12: </a:t>
            </a:r>
            <a:r>
              <a:rPr lang="en-IN" sz="2000" dirty="0">
                <a:solidFill>
                  <a:srgbClr val="333333"/>
                </a:solidFill>
                <a:effectLst/>
                <a:latin typeface="Times New Roman" panose="02020603050405020304" pitchFamily="18" charset="0"/>
                <a:ea typeface="Times New Roman" panose="02020603050405020304" pitchFamily="18" charset="0"/>
              </a:rPr>
              <a:t>Scroll down to the </a:t>
            </a:r>
            <a:r>
              <a:rPr lang="en-IN" sz="2000" b="1" dirty="0">
                <a:solidFill>
                  <a:srgbClr val="333333"/>
                </a:solidFill>
                <a:effectLst/>
                <a:latin typeface="Times New Roman" panose="02020603050405020304" pitchFamily="18" charset="0"/>
                <a:ea typeface="Times New Roman" panose="02020603050405020304" pitchFamily="18" charset="0"/>
              </a:rPr>
              <a:t>Connectivity &amp; security</a:t>
            </a:r>
            <a:r>
              <a:rPr lang="en-IN" sz="2000" dirty="0">
                <a:solidFill>
                  <a:srgbClr val="333333"/>
                </a:solidFill>
                <a:effectLst/>
                <a:latin typeface="Times New Roman" panose="02020603050405020304" pitchFamily="18" charset="0"/>
                <a:ea typeface="Times New Roman" panose="02020603050405020304" pitchFamily="18" charset="0"/>
              </a:rPr>
              <a:t> section and copy the </a:t>
            </a:r>
            <a:r>
              <a:rPr lang="en-IN" sz="2000" b="1" dirty="0">
                <a:solidFill>
                  <a:srgbClr val="333333"/>
                </a:solidFill>
                <a:effectLst/>
                <a:latin typeface="Times New Roman" panose="02020603050405020304" pitchFamily="18" charset="0"/>
                <a:ea typeface="Times New Roman" panose="02020603050405020304" pitchFamily="18" charset="0"/>
              </a:rPr>
              <a:t>Endpoint</a:t>
            </a:r>
            <a:r>
              <a:rPr lang="en-IN" sz="2000" dirty="0">
                <a:solidFill>
                  <a:srgbClr val="333333"/>
                </a:solidFill>
                <a:effectLst/>
                <a:latin typeface="Times New Roman" panose="02020603050405020304" pitchFamily="18" charset="0"/>
                <a:ea typeface="Times New Roman" panose="02020603050405020304" pitchFamily="18" charset="0"/>
              </a:rPr>
              <a:t> field.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123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74ACE-BDFD-EFDE-600F-17EFF65B0E4B}"/>
              </a:ext>
            </a:extLst>
          </p:cNvPr>
          <p:cNvSpPr txBox="1"/>
          <p:nvPr/>
        </p:nvSpPr>
        <p:spPr>
          <a:xfrm>
            <a:off x="1284790" y="300943"/>
            <a:ext cx="10440364" cy="14475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9A5965-B930-0609-33D9-7AE94CB83357}"/>
              </a:ext>
            </a:extLst>
          </p:cNvPr>
          <p:cNvPicPr>
            <a:picLocks noChangeAspect="1"/>
          </p:cNvPicPr>
          <p:nvPr/>
        </p:nvPicPr>
        <p:blipFill>
          <a:blip r:embed="rId2"/>
          <a:srcRect l="24193" r="7313" b="19617"/>
          <a:stretch>
            <a:fillRect/>
          </a:stretch>
        </p:blipFill>
        <p:spPr>
          <a:xfrm>
            <a:off x="1165173" y="1832023"/>
            <a:ext cx="4722495" cy="2592070"/>
          </a:xfrm>
          <a:prstGeom prst="rect">
            <a:avLst/>
          </a:prstGeom>
        </p:spPr>
      </p:pic>
      <p:pic>
        <p:nvPicPr>
          <p:cNvPr id="5" name="Picture 4">
            <a:extLst>
              <a:ext uri="{FF2B5EF4-FFF2-40B4-BE49-F238E27FC236}">
                <a16:creationId xmlns:a16="http://schemas.microsoft.com/office/drawing/2014/main" id="{E7F8B437-0981-BC23-AFBE-A3C4AC3892E7}"/>
              </a:ext>
            </a:extLst>
          </p:cNvPr>
          <p:cNvPicPr>
            <a:picLocks noChangeAspect="1"/>
          </p:cNvPicPr>
          <p:nvPr/>
        </p:nvPicPr>
        <p:blipFill>
          <a:blip r:embed="rId3"/>
          <a:srcRect r="4861" b="13707"/>
          <a:stretch>
            <a:fillRect/>
          </a:stretch>
        </p:blipFill>
        <p:spPr>
          <a:xfrm>
            <a:off x="6420081" y="3556553"/>
            <a:ext cx="5457190" cy="2783205"/>
          </a:xfrm>
          <a:prstGeom prst="rect">
            <a:avLst/>
          </a:prstGeom>
        </p:spPr>
      </p:pic>
      <p:sp>
        <p:nvSpPr>
          <p:cNvPr id="7" name="TextBox 6">
            <a:extLst>
              <a:ext uri="{FF2B5EF4-FFF2-40B4-BE49-F238E27FC236}">
                <a16:creationId xmlns:a16="http://schemas.microsoft.com/office/drawing/2014/main" id="{F4859021-5E9E-0BBD-3AF6-064BDAE0A5F7}"/>
              </a:ext>
            </a:extLst>
          </p:cNvPr>
          <p:cNvSpPr txBox="1"/>
          <p:nvPr/>
        </p:nvSpPr>
        <p:spPr>
          <a:xfrm>
            <a:off x="5983000" y="1633365"/>
            <a:ext cx="6099858" cy="1908215"/>
          </a:xfrm>
          <a:prstGeom prst="rect">
            <a:avLst/>
          </a:prstGeom>
          <a:noFill/>
        </p:spPr>
        <p:txBody>
          <a:bodyPr wrap="square">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dirty="0" err="1">
                <a:solidFill>
                  <a:srgbClr val="333333"/>
                </a:solidFill>
                <a:effectLst/>
                <a:latin typeface="Times New Roman" panose="02020603050405020304" pitchFamily="18" charset="0"/>
                <a:ea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dirty="0">
                <a:solidFill>
                  <a:srgbClr val="333333"/>
                </a:solidFill>
                <a:effectLst/>
                <a:latin typeface="Times New Roman" panose="02020603050405020304" pitchFamily="18" charset="0"/>
                <a:ea typeface="Times New Roman" panose="02020603050405020304" pitchFamily="18" charset="0"/>
              </a:rPr>
              <a:t>Step 3: </a:t>
            </a:r>
            <a:r>
              <a:rPr lang="en-IN" sz="2000" dirty="0">
                <a:solidFill>
                  <a:srgbClr val="333333"/>
                </a:solidFill>
                <a:effectLst/>
                <a:latin typeface="Times New Roman" panose="02020603050405020304" pitchFamily="18" charset="0"/>
                <a:ea typeface="Times New Roman" panose="02020603050405020304" pitchFamily="18" charset="0"/>
              </a:rPr>
              <a:t>Choose the </a:t>
            </a:r>
            <a:r>
              <a:rPr lang="en-IN" sz="2000" b="1" dirty="0">
                <a:solidFill>
                  <a:srgbClr val="333333"/>
                </a:solidFill>
                <a:effectLst/>
                <a:latin typeface="Times New Roman" panose="02020603050405020304" pitchFamily="18" charset="0"/>
                <a:ea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9ED30BD-1F9D-1BC0-FD91-8319056EEF5F}"/>
              </a:ext>
            </a:extLst>
          </p:cNvPr>
          <p:cNvSpPr txBox="1"/>
          <p:nvPr/>
        </p:nvSpPr>
        <p:spPr>
          <a:xfrm>
            <a:off x="688693" y="4567282"/>
            <a:ext cx="7216816" cy="2133020"/>
          </a:xfrm>
          <a:prstGeom prst="rect">
            <a:avLst/>
          </a:prstGeom>
          <a:noFill/>
        </p:spPr>
        <p:txBody>
          <a:bodyPr wrap="square">
            <a:spAutoFit/>
          </a:bodyPr>
          <a:lstStyle/>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0768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6A28-3E74-76F4-ADA2-3DA7AFBE112F}"/>
              </a:ext>
            </a:extLst>
          </p:cNvPr>
          <p:cNvPicPr>
            <a:picLocks noChangeAspect="1"/>
          </p:cNvPicPr>
          <p:nvPr/>
        </p:nvPicPr>
        <p:blipFill>
          <a:blip r:embed="rId2"/>
          <a:srcRect t="4050" r="6744" b="29562"/>
          <a:stretch>
            <a:fillRect/>
          </a:stretch>
        </p:blipFill>
        <p:spPr>
          <a:xfrm>
            <a:off x="1279428" y="113536"/>
            <a:ext cx="5350510" cy="2139950"/>
          </a:xfrm>
          <a:prstGeom prst="rect">
            <a:avLst/>
          </a:prstGeom>
        </p:spPr>
      </p:pic>
      <p:pic>
        <p:nvPicPr>
          <p:cNvPr id="3" name="Picture 2">
            <a:extLst>
              <a:ext uri="{FF2B5EF4-FFF2-40B4-BE49-F238E27FC236}">
                <a16:creationId xmlns:a16="http://schemas.microsoft.com/office/drawing/2014/main" id="{095ABCD4-7857-5E1E-AB41-9B77191C9271}"/>
              </a:ext>
            </a:extLst>
          </p:cNvPr>
          <p:cNvPicPr>
            <a:picLocks noChangeAspect="1"/>
          </p:cNvPicPr>
          <p:nvPr/>
        </p:nvPicPr>
        <p:blipFill>
          <a:blip r:embed="rId3"/>
          <a:srcRect t="4050" r="4861" b="30841"/>
          <a:stretch>
            <a:fillRect/>
          </a:stretch>
        </p:blipFill>
        <p:spPr>
          <a:xfrm>
            <a:off x="5867537" y="4427746"/>
            <a:ext cx="5457190" cy="2099945"/>
          </a:xfrm>
          <a:prstGeom prst="rect">
            <a:avLst/>
          </a:prstGeom>
        </p:spPr>
      </p:pic>
      <p:sp>
        <p:nvSpPr>
          <p:cNvPr id="5" name="TextBox 4">
            <a:extLst>
              <a:ext uri="{FF2B5EF4-FFF2-40B4-BE49-F238E27FC236}">
                <a16:creationId xmlns:a16="http://schemas.microsoft.com/office/drawing/2014/main" id="{8E11EF6E-3E48-03D4-6428-881B55285899}"/>
              </a:ext>
            </a:extLst>
          </p:cNvPr>
          <p:cNvSpPr txBox="1"/>
          <p:nvPr/>
        </p:nvSpPr>
        <p:spPr>
          <a:xfrm>
            <a:off x="787078" y="2650173"/>
            <a:ext cx="11169570" cy="1015663"/>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dirty="0">
                <a:solidFill>
                  <a:srgbClr val="333333"/>
                </a:solidFill>
                <a:effectLst/>
                <a:latin typeface="Times New Roman" panose="02020603050405020304" pitchFamily="18" charset="0"/>
                <a:ea typeface="Times New Roman" panose="02020603050405020304" pitchFamily="18" charset="0"/>
              </a:rPr>
              <a:t>Address Book</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E3B1FF2-92C0-364B-E3F1-6DC53DEF39AB}"/>
              </a:ext>
            </a:extLst>
          </p:cNvPr>
          <p:cNvSpPr txBox="1"/>
          <p:nvPr/>
        </p:nvSpPr>
        <p:spPr>
          <a:xfrm>
            <a:off x="787078" y="3813295"/>
            <a:ext cx="11169569" cy="405367"/>
          </a:xfrm>
          <a:prstGeom prst="rect">
            <a:avLst/>
          </a:prstGeom>
          <a:noFill/>
        </p:spPr>
        <p:txBody>
          <a:bodyPr wrap="square">
            <a:spAutoFit/>
          </a:bodyPr>
          <a:lstStyle/>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4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954D-5EB9-82F7-C155-A8B9FFA969FF}"/>
              </a:ext>
            </a:extLst>
          </p:cNvPr>
          <p:cNvSpPr txBox="1"/>
          <p:nvPr/>
        </p:nvSpPr>
        <p:spPr>
          <a:xfrm>
            <a:off x="1293777" y="0"/>
            <a:ext cx="11751013" cy="3028650"/>
          </a:xfrm>
          <a:prstGeom prst="rect">
            <a:avLst/>
          </a:prstGeom>
          <a:noFill/>
        </p:spPr>
        <p:txBody>
          <a:bodyPr wrap="square">
            <a:spAutoFit/>
          </a:bodyPr>
          <a:lstStyle/>
          <a:p>
            <a:pPr>
              <a:lnSpc>
                <a:spcPct val="115000"/>
              </a:lnSpc>
              <a:spcAft>
                <a:spcPts val="800"/>
              </a:spcAft>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  :Build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your VPC and Launch a Web Server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C11E3FC-EE65-C292-32D3-29F1DE1D0C38}"/>
              </a:ext>
            </a:extLst>
          </p:cNvPr>
          <p:cNvSpPr txBox="1"/>
          <p:nvPr/>
        </p:nvSpPr>
        <p:spPr>
          <a:xfrm>
            <a:off x="1215955" y="3028650"/>
            <a:ext cx="10107039" cy="396756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401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9F650-3EB7-C55B-8EAE-004AB5B16359}"/>
              </a:ext>
            </a:extLst>
          </p:cNvPr>
          <p:cNvSpPr txBox="1"/>
          <p:nvPr/>
        </p:nvSpPr>
        <p:spPr>
          <a:xfrm>
            <a:off x="778213" y="486383"/>
            <a:ext cx="10758791" cy="646331"/>
          </a:xfrm>
          <a:prstGeom prst="rect">
            <a:avLst/>
          </a:prstGeom>
          <a:noFill/>
        </p:spPr>
        <p:txBody>
          <a:bodyPr wrap="square" rtlCol="0">
            <a:spAutoFit/>
          </a:bodyPr>
          <a:lstStyle/>
          <a:p>
            <a:endParaRPr lang="en-US" dirty="0"/>
          </a:p>
          <a:p>
            <a:endParaRPr lang="en-IN" dirty="0"/>
          </a:p>
        </p:txBody>
      </p:sp>
      <p:pic>
        <p:nvPicPr>
          <p:cNvPr id="3" name="Picture 2">
            <a:extLst>
              <a:ext uri="{FF2B5EF4-FFF2-40B4-BE49-F238E27FC236}">
                <a16:creationId xmlns:a16="http://schemas.microsoft.com/office/drawing/2014/main" id="{0B70B162-A005-53D9-EA63-087C10F352A2}"/>
              </a:ext>
            </a:extLst>
          </p:cNvPr>
          <p:cNvPicPr>
            <a:picLocks noChangeAspect="1"/>
          </p:cNvPicPr>
          <p:nvPr/>
        </p:nvPicPr>
        <p:blipFill rotWithShape="1">
          <a:blip r:embed="rId2"/>
          <a:srcRect l="19943" t="10164" r="4542" b="7820"/>
          <a:stretch/>
        </p:blipFill>
        <p:spPr bwMode="auto">
          <a:xfrm>
            <a:off x="5377775" y="394692"/>
            <a:ext cx="5151120" cy="2644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E2D4FBB-A2AC-E848-A34B-FEAD8E312C0F}"/>
              </a:ext>
            </a:extLst>
          </p:cNvPr>
          <p:cNvSpPr txBox="1"/>
          <p:nvPr/>
        </p:nvSpPr>
        <p:spPr>
          <a:xfrm>
            <a:off x="654996" y="394692"/>
            <a:ext cx="9445558" cy="6463308"/>
          </a:xfrm>
          <a:prstGeom prst="rect">
            <a:avLst/>
          </a:prstGeom>
          <a:noFill/>
        </p:spPr>
        <p:txBody>
          <a:bodyPr wrap="square" rtlCol="0">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Groups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Security credentials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is assigned a </a:t>
            </a:r>
            <a:r>
              <a:rPr lang="en-IN" sz="1800" b="1" dirty="0">
                <a:solidFill>
                  <a:srgbClr val="333333"/>
                </a:solidFill>
                <a:effectLst/>
                <a:latin typeface="Times New Roman" panose="02020603050405020304" pitchFamily="18" charset="0"/>
                <a:ea typeface="Times New Roman" panose="02020603050405020304" pitchFamily="18" charset="0"/>
              </a:rPr>
              <a:t>Console password</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7</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Choose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 </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dirty="0">
                <a:solidFill>
                  <a:srgbClr val="333333"/>
                </a:solidFill>
                <a:effectLst/>
                <a:latin typeface="Times New Roman" panose="02020603050405020304" pitchFamily="18" charset="0"/>
                <a:ea typeface="Times New Roman" panose="02020603050405020304" pitchFamily="18" charset="0"/>
              </a:rPr>
              <a:t>EC2-Support</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8:</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Permissions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dirty="0">
                <a:solidFill>
                  <a:srgbClr val="333333"/>
                </a:solidFill>
                <a:effectLst/>
                <a:latin typeface="Times New Roman" panose="02020603050405020304" pitchFamily="18" charset="0"/>
                <a:ea typeface="Times New Roman" panose="02020603050405020304" pitchFamily="18" charset="0"/>
              </a:rPr>
              <a:t>AmazonEC2ReadOnlyAccess</a:t>
            </a:r>
            <a:r>
              <a:rPr lang="en-IN" sz="1800" dirty="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05091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13E9-24DD-137F-2477-5468786C73AF}"/>
              </a:ext>
            </a:extLst>
          </p:cNvPr>
          <p:cNvSpPr txBox="1"/>
          <p:nvPr/>
        </p:nvSpPr>
        <p:spPr>
          <a:xfrm>
            <a:off x="1089497" y="0"/>
            <a:ext cx="10898222" cy="7265900"/>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igw</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lab-nat-public1-us-east-1a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819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EC791C-085A-C463-BBC0-7B1A55BD2095}"/>
              </a:ext>
            </a:extLst>
          </p:cNvPr>
          <p:cNvPicPr>
            <a:picLocks noChangeAspect="1"/>
          </p:cNvPicPr>
          <p:nvPr/>
        </p:nvPicPr>
        <p:blipFill>
          <a:blip r:embed="rId2"/>
          <a:stretch>
            <a:fillRect/>
          </a:stretch>
        </p:blipFill>
        <p:spPr>
          <a:xfrm>
            <a:off x="2743862" y="225398"/>
            <a:ext cx="5731510" cy="2807970"/>
          </a:xfrm>
          <a:prstGeom prst="rect">
            <a:avLst/>
          </a:prstGeom>
        </p:spPr>
      </p:pic>
      <p:sp>
        <p:nvSpPr>
          <p:cNvPr id="4" name="TextBox 3">
            <a:extLst>
              <a:ext uri="{FF2B5EF4-FFF2-40B4-BE49-F238E27FC236}">
                <a16:creationId xmlns:a16="http://schemas.microsoft.com/office/drawing/2014/main" id="{71540643-1E20-DF4C-072D-6A42299533BD}"/>
              </a:ext>
            </a:extLst>
          </p:cNvPr>
          <p:cNvSpPr txBox="1"/>
          <p:nvPr/>
        </p:nvSpPr>
        <p:spPr>
          <a:xfrm>
            <a:off x="1639109" y="3103313"/>
            <a:ext cx="9537971" cy="3619581"/>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2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89C28-ECE1-A3E0-38B9-E5C95196E5E6}"/>
              </a:ext>
            </a:extLst>
          </p:cNvPr>
          <p:cNvSpPr txBox="1"/>
          <p:nvPr/>
        </p:nvSpPr>
        <p:spPr>
          <a:xfrm>
            <a:off x="1366220" y="154174"/>
            <a:ext cx="9829801" cy="316304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anose="020B0604020202020204" pitchFamily="34" charset="0"/>
              <a:buChar char="•"/>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917D3DB-1876-177F-C630-0127D1EA29F5}"/>
              </a:ext>
            </a:extLst>
          </p:cNvPr>
          <p:cNvPicPr>
            <a:picLocks noChangeAspect="1"/>
          </p:cNvPicPr>
          <p:nvPr/>
        </p:nvPicPr>
        <p:blipFill>
          <a:blip r:embed="rId2"/>
          <a:stretch>
            <a:fillRect/>
          </a:stretch>
        </p:blipFill>
        <p:spPr>
          <a:xfrm>
            <a:off x="471789" y="3540782"/>
            <a:ext cx="5731510" cy="2807335"/>
          </a:xfrm>
          <a:prstGeom prst="rect">
            <a:avLst/>
          </a:prstGeom>
        </p:spPr>
      </p:pic>
      <p:sp>
        <p:nvSpPr>
          <p:cNvPr id="6" name="TextBox 5">
            <a:extLst>
              <a:ext uri="{FF2B5EF4-FFF2-40B4-BE49-F238E27FC236}">
                <a16:creationId xmlns:a16="http://schemas.microsoft.com/office/drawing/2014/main" id="{9431007F-996B-2729-DC3E-03AD2EE914FC}"/>
              </a:ext>
            </a:extLst>
          </p:cNvPr>
          <p:cNvSpPr txBox="1"/>
          <p:nvPr/>
        </p:nvSpPr>
        <p:spPr>
          <a:xfrm>
            <a:off x="6203299" y="3278395"/>
            <a:ext cx="6099242" cy="2603918"/>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3723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DBE58-919F-01B4-0AF1-672A61A75757}"/>
              </a:ext>
            </a:extLst>
          </p:cNvPr>
          <p:cNvSpPr txBox="1"/>
          <p:nvPr/>
        </p:nvSpPr>
        <p:spPr>
          <a:xfrm>
            <a:off x="1191637" y="270166"/>
            <a:ext cx="9936806" cy="3619581"/>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4A67FA9-6E84-FFA7-D8E1-9D8328C2F5BB}"/>
              </a:ext>
            </a:extLst>
          </p:cNvPr>
          <p:cNvPicPr>
            <a:picLocks noChangeAspect="1"/>
          </p:cNvPicPr>
          <p:nvPr/>
        </p:nvPicPr>
        <p:blipFill>
          <a:blip r:embed="rId2"/>
          <a:stretch>
            <a:fillRect/>
          </a:stretch>
        </p:blipFill>
        <p:spPr>
          <a:xfrm>
            <a:off x="2276934" y="3953854"/>
            <a:ext cx="5731510" cy="2633980"/>
          </a:xfrm>
          <a:prstGeom prst="rect">
            <a:avLst/>
          </a:prstGeom>
        </p:spPr>
      </p:pic>
    </p:spTree>
    <p:extLst>
      <p:ext uri="{BB962C8B-B14F-4D97-AF65-F5344CB8AC3E}">
        <p14:creationId xmlns:p14="http://schemas.microsoft.com/office/powerpoint/2010/main" val="63360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0A465-6A84-463D-96FB-745AD0B97308}"/>
              </a:ext>
            </a:extLst>
          </p:cNvPr>
          <p:cNvSpPr txBox="1"/>
          <p:nvPr/>
        </p:nvSpPr>
        <p:spPr>
          <a:xfrm>
            <a:off x="1215956" y="262647"/>
            <a:ext cx="10204315" cy="5343129"/>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requests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1955DCA-1816-2BDF-1642-58E47E242F4C}"/>
              </a:ext>
            </a:extLst>
          </p:cNvPr>
          <p:cNvSpPr txBox="1"/>
          <p:nvPr/>
        </p:nvSpPr>
        <p:spPr>
          <a:xfrm>
            <a:off x="1483466" y="5886120"/>
            <a:ext cx="9421239" cy="423834"/>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98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501D8-6CE9-BA1D-3B7F-6F0450D7F231}"/>
              </a:ext>
            </a:extLst>
          </p:cNvPr>
          <p:cNvPicPr>
            <a:picLocks noChangeAspect="1"/>
          </p:cNvPicPr>
          <p:nvPr/>
        </p:nvPicPr>
        <p:blipFill>
          <a:blip r:embed="rId2"/>
          <a:stretch>
            <a:fillRect/>
          </a:stretch>
        </p:blipFill>
        <p:spPr>
          <a:xfrm>
            <a:off x="2306117" y="289471"/>
            <a:ext cx="5731510" cy="2582545"/>
          </a:xfrm>
          <a:prstGeom prst="rect">
            <a:avLst/>
          </a:prstGeom>
        </p:spPr>
      </p:pic>
      <p:sp>
        <p:nvSpPr>
          <p:cNvPr id="4" name="TextBox 3">
            <a:extLst>
              <a:ext uri="{FF2B5EF4-FFF2-40B4-BE49-F238E27FC236}">
                <a16:creationId xmlns:a16="http://schemas.microsoft.com/office/drawing/2014/main" id="{16376DAF-FE5D-C65E-FD40-F82E44BCC8F4}"/>
              </a:ext>
            </a:extLst>
          </p:cNvPr>
          <p:cNvSpPr txBox="1"/>
          <p:nvPr/>
        </p:nvSpPr>
        <p:spPr>
          <a:xfrm>
            <a:off x="1074906" y="2987814"/>
            <a:ext cx="10919298" cy="361958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861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7BC85-BCA4-50C2-854F-864578E1E3FA}"/>
              </a:ext>
            </a:extLst>
          </p:cNvPr>
          <p:cNvSpPr txBox="1"/>
          <p:nvPr/>
        </p:nvSpPr>
        <p:spPr>
          <a:xfrm>
            <a:off x="1070042" y="0"/>
            <a:ext cx="10525327" cy="4989186"/>
          </a:xfrm>
          <a:prstGeom prst="rect">
            <a:avLst/>
          </a:prstGeom>
          <a:noFill/>
        </p:spPr>
        <p:txBody>
          <a:bodyPr wrap="square">
            <a:spAutoFit/>
          </a:bodyPr>
          <a:lstStyle/>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81412B-22BE-6526-4F84-78B9C9773744}"/>
              </a:ext>
            </a:extLst>
          </p:cNvPr>
          <p:cNvSpPr txBox="1"/>
          <p:nvPr/>
        </p:nvSpPr>
        <p:spPr>
          <a:xfrm>
            <a:off x="1434828" y="5064560"/>
            <a:ext cx="10525327" cy="1793440"/>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514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E6961-8435-A25D-8B51-FF2FB7A52312}"/>
              </a:ext>
            </a:extLst>
          </p:cNvPr>
          <p:cNvSpPr txBox="1"/>
          <p:nvPr/>
        </p:nvSpPr>
        <p:spPr>
          <a:xfrm>
            <a:off x="1118682" y="0"/>
            <a:ext cx="10408595" cy="4886594"/>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dnf</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-y httpd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mariadb105-server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https://aws-tc-largeobjects.s3.us-west-2.amazonaws.com/CUR-TF-100-ACCLFO-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chkconfig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httpd 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0C5ACD4-B174-0014-AEF4-38DA0D5A81E1}"/>
              </a:ext>
            </a:extLst>
          </p:cNvPr>
          <p:cNvSpPr txBox="1"/>
          <p:nvPr/>
        </p:nvSpPr>
        <p:spPr>
          <a:xfrm>
            <a:off x="1245140" y="5208821"/>
            <a:ext cx="9727660" cy="1234312"/>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824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F995B-63DB-307C-41E1-4B07029A0934}"/>
              </a:ext>
            </a:extLst>
          </p:cNvPr>
          <p:cNvSpPr txBox="1"/>
          <p:nvPr/>
        </p:nvSpPr>
        <p:spPr>
          <a:xfrm>
            <a:off x="1060315" y="301557"/>
            <a:ext cx="10856068" cy="224997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23F2E0-5814-647A-6E7A-50923126C92C}"/>
              </a:ext>
            </a:extLst>
          </p:cNvPr>
          <p:cNvPicPr>
            <a:picLocks noChangeAspect="1"/>
          </p:cNvPicPr>
          <p:nvPr/>
        </p:nvPicPr>
        <p:blipFill>
          <a:blip r:embed="rId2"/>
          <a:stretch>
            <a:fillRect/>
          </a:stretch>
        </p:blipFill>
        <p:spPr>
          <a:xfrm>
            <a:off x="2743862" y="3429000"/>
            <a:ext cx="5731510" cy="2437765"/>
          </a:xfrm>
          <a:prstGeom prst="rect">
            <a:avLst/>
          </a:prstGeom>
        </p:spPr>
      </p:pic>
    </p:spTree>
    <p:extLst>
      <p:ext uri="{BB962C8B-B14F-4D97-AF65-F5344CB8AC3E}">
        <p14:creationId xmlns:p14="http://schemas.microsoft.com/office/powerpoint/2010/main" val="116873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6A3E-7C49-A23F-0B2E-71BB799F25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1BC554-CC81-B508-C826-5D9B9DD1E9D3}"/>
              </a:ext>
            </a:extLst>
          </p:cNvPr>
          <p:cNvSpPr>
            <a:spLocks noGrp="1"/>
          </p:cNvSpPr>
          <p:nvPr>
            <p:ph idx="1"/>
          </p:nvPr>
        </p:nvSpPr>
        <p:spPr>
          <a:xfrm>
            <a:off x="3801035" y="3056965"/>
            <a:ext cx="6248818" cy="3191434"/>
          </a:xfrm>
        </p:spPr>
        <p:txBody>
          <a:bodyPr>
            <a:normAutofit/>
          </a:bodyPr>
          <a:lstStyle/>
          <a:p>
            <a:pPr marL="0" indent="0">
              <a:buNone/>
            </a:pPr>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71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AB863-C836-DE06-1C76-D272233A272C}"/>
              </a:ext>
            </a:extLst>
          </p:cNvPr>
          <p:cNvPicPr>
            <a:picLocks noChangeAspect="1"/>
          </p:cNvPicPr>
          <p:nvPr/>
        </p:nvPicPr>
        <p:blipFill rotWithShape="1">
          <a:blip r:embed="rId2"/>
          <a:srcRect l="-1728" t="11582" r="4410" b="12074"/>
          <a:stretch/>
        </p:blipFill>
        <p:spPr bwMode="auto">
          <a:xfrm>
            <a:off x="1956187" y="105189"/>
            <a:ext cx="6073140" cy="30099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234C1EB-ACBC-3C6D-CCF5-8F083E0572EF}"/>
              </a:ext>
            </a:extLst>
          </p:cNvPr>
          <p:cNvSpPr txBox="1"/>
          <p:nvPr/>
        </p:nvSpPr>
        <p:spPr>
          <a:xfrm>
            <a:off x="856034" y="3429000"/>
            <a:ext cx="10000034" cy="2796150"/>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Task 2: Add Users to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                  Add user-1 to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1</a:t>
            </a:r>
            <a:r>
              <a:rPr lang="en-IN" sz="18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3">
            <a:extLst>
              <a:ext uri="{FF2B5EF4-FFF2-40B4-BE49-F238E27FC236}">
                <a16:creationId xmlns:a16="http://schemas.microsoft.com/office/drawing/2014/main" id="{5ADF68B8-3BBC-6011-FDDA-A833C20445D5}"/>
              </a:ext>
            </a:extLst>
          </p:cNvPr>
          <p:cNvPicPr>
            <a:picLocks noChangeAspect="1"/>
          </p:cNvPicPr>
          <p:nvPr/>
        </p:nvPicPr>
        <p:blipFill rotWithShape="1">
          <a:blip r:embed="rId3"/>
          <a:srcRect l="665" t="11818" r="3345" b="10892"/>
          <a:stretch/>
        </p:blipFill>
        <p:spPr bwMode="auto">
          <a:xfrm>
            <a:off x="6406150" y="3581205"/>
            <a:ext cx="5196840" cy="2491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9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D4E0-D7FA-368F-47E1-444E03356C99}"/>
              </a:ext>
            </a:extLst>
          </p:cNvPr>
          <p:cNvSpPr txBox="1"/>
          <p:nvPr/>
        </p:nvSpPr>
        <p:spPr>
          <a:xfrm>
            <a:off x="1429966" y="515566"/>
            <a:ext cx="9659566" cy="5331972"/>
          </a:xfrm>
          <a:prstGeom prst="rect">
            <a:avLst/>
          </a:prstGeom>
          <a:noFill/>
        </p:spPr>
        <p:txBody>
          <a:bodyPr wrap="square" rtlCol="0">
            <a:spAutoFit/>
          </a:bodyPr>
          <a:lstStyle/>
          <a:p>
            <a:pPr marL="457200"/>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3" name="Picture 2">
            <a:extLst>
              <a:ext uri="{FF2B5EF4-FFF2-40B4-BE49-F238E27FC236}">
                <a16:creationId xmlns:a16="http://schemas.microsoft.com/office/drawing/2014/main" id="{36B414B6-09B1-D66D-ADA4-8FD89F75D05C}"/>
              </a:ext>
            </a:extLst>
          </p:cNvPr>
          <p:cNvPicPr>
            <a:picLocks noChangeAspect="1"/>
          </p:cNvPicPr>
          <p:nvPr/>
        </p:nvPicPr>
        <p:blipFill rotWithShape="1">
          <a:blip r:embed="rId2"/>
          <a:srcRect l="14092" t="8509" r="11589" b="11129"/>
          <a:stretch/>
        </p:blipFill>
        <p:spPr bwMode="auto">
          <a:xfrm>
            <a:off x="5478782" y="2583119"/>
            <a:ext cx="5610750" cy="3319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48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4A239-0C85-61A5-ADBA-63B69BF76CED}"/>
              </a:ext>
            </a:extLst>
          </p:cNvPr>
          <p:cNvPicPr>
            <a:picLocks noChangeAspect="1"/>
          </p:cNvPicPr>
          <p:nvPr/>
        </p:nvPicPr>
        <p:blipFill rotWithShape="1">
          <a:blip r:embed="rId2"/>
          <a:srcRect l="27663" t="8509" r="33104" b="40673"/>
          <a:stretch/>
        </p:blipFill>
        <p:spPr bwMode="auto">
          <a:xfrm>
            <a:off x="1600200" y="0"/>
            <a:ext cx="4495800" cy="294132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B3EBF1D-7A24-59A7-6629-4A7E081A7F3F}"/>
              </a:ext>
            </a:extLst>
          </p:cNvPr>
          <p:cNvSpPr txBox="1"/>
          <p:nvPr/>
        </p:nvSpPr>
        <p:spPr>
          <a:xfrm>
            <a:off x="1389380" y="2941320"/>
            <a:ext cx="9743440" cy="1200329"/>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Step 4:</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Services</a:t>
            </a:r>
            <a:r>
              <a:rPr lang="en-IN" sz="1800" dirty="0">
                <a:solidFill>
                  <a:srgbClr val="333333"/>
                </a:solidFill>
                <a:effectLst/>
                <a:latin typeface="Times New Roman" panose="02020603050405020304" pitchFamily="18" charset="0"/>
                <a:ea typeface="Times New Roman" panose="02020603050405020304" pitchFamily="18" charset="0"/>
              </a:rPr>
              <a:t> menu, choose </a:t>
            </a:r>
            <a:r>
              <a:rPr lang="en-IN" sz="1800" b="1" dirty="0">
                <a:solidFill>
                  <a:srgbClr val="333333"/>
                </a:solidFill>
                <a:effectLst/>
                <a:latin typeface="Times New Roman" panose="02020603050405020304" pitchFamily="18" charset="0"/>
                <a:ea typeface="Times New Roman" panose="02020603050405020304" pitchFamily="18" charset="0"/>
              </a:rPr>
              <a:t>EC2</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Instances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Instance state</a:t>
            </a:r>
            <a:r>
              <a:rPr lang="en-IN" sz="1800" dirty="0">
                <a:solidFill>
                  <a:srgbClr val="333333"/>
                </a:solidFill>
                <a:effectLst/>
                <a:latin typeface="Times New Roman" panose="02020603050405020304" pitchFamily="18" charset="0"/>
                <a:ea typeface="Times New Roman" panose="02020603050405020304" pitchFamily="18" charset="0"/>
              </a:rPr>
              <a:t> menu above, select </a:t>
            </a:r>
            <a:r>
              <a:rPr lang="en-IN" sz="1800" b="1" dirty="0">
                <a:solidFill>
                  <a:srgbClr val="333333"/>
                </a:solidFill>
                <a:effectLst/>
                <a:latin typeface="Times New Roman" panose="02020603050405020304" pitchFamily="18" charset="0"/>
                <a:ea typeface="Times New Roman" panose="02020603050405020304" pitchFamily="18" charset="0"/>
              </a:rPr>
              <a:t>Stop instance</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6E1F0217-F233-C2F4-901D-B0578D1CE4C4}"/>
              </a:ext>
            </a:extLst>
          </p:cNvPr>
          <p:cNvPicPr>
            <a:picLocks noChangeAspect="1"/>
          </p:cNvPicPr>
          <p:nvPr/>
        </p:nvPicPr>
        <p:blipFill rotWithShape="1">
          <a:blip r:embed="rId3"/>
          <a:srcRect t="8036" b="26729"/>
          <a:stretch/>
        </p:blipFill>
        <p:spPr bwMode="auto">
          <a:xfrm>
            <a:off x="3533140" y="3861891"/>
            <a:ext cx="5731510" cy="210312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D5EEB779-C3A7-DFF2-6116-7A870E83BA9B}"/>
              </a:ext>
            </a:extLst>
          </p:cNvPr>
          <p:cNvSpPr txBox="1"/>
          <p:nvPr/>
        </p:nvSpPr>
        <p:spPr>
          <a:xfrm>
            <a:off x="1389380" y="6146800"/>
            <a:ext cx="8547100" cy="646331"/>
          </a:xfrm>
          <a:prstGeom prst="rect">
            <a:avLst/>
          </a:prstGeom>
          <a:noFill/>
        </p:spPr>
        <p:txBody>
          <a:bodyPr wrap="square" rtlCol="0">
            <a:spAutoFit/>
          </a:bodyPr>
          <a:lstStyle/>
          <a:p>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151032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9BEE2-5E19-F745-E2BC-05578E29A651}"/>
              </a:ext>
            </a:extLst>
          </p:cNvPr>
          <p:cNvSpPr txBox="1"/>
          <p:nvPr/>
        </p:nvSpPr>
        <p:spPr>
          <a:xfrm>
            <a:off x="853440" y="386080"/>
            <a:ext cx="10210800" cy="3756926"/>
          </a:xfrm>
          <a:prstGeom prst="rect">
            <a:avLst/>
          </a:prstGeom>
          <a:noFill/>
        </p:spPr>
        <p:txBody>
          <a:bodyPr wrap="square" rtlCol="0">
            <a:spAutoFit/>
          </a:bodyPr>
          <a:lstStyle/>
          <a:p>
            <a:pPr algn="just"/>
            <a:r>
              <a:rPr lang="en-IN" sz="20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3B4D66B-67EA-6DDD-A341-5C91389FF7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83" t="9066" r="1727" b="12911"/>
          <a:stretch/>
        </p:blipFill>
        <p:spPr bwMode="auto">
          <a:xfrm>
            <a:off x="2503170" y="3926205"/>
            <a:ext cx="5011420" cy="231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07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045A-50E7-9C35-2266-8EBC685A8747}"/>
              </a:ext>
            </a:extLst>
          </p:cNvPr>
          <p:cNvSpPr txBox="1"/>
          <p:nvPr/>
        </p:nvSpPr>
        <p:spPr>
          <a:xfrm>
            <a:off x="1402080" y="335280"/>
            <a:ext cx="9712960" cy="2669449"/>
          </a:xfrm>
          <a:prstGeom prst="rect">
            <a:avLst/>
          </a:prstGeom>
          <a:noFill/>
        </p:spPr>
        <p:txBody>
          <a:bodyPr wrap="square" rtlCol="0">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0C3667D-9BB1-A1DC-DA83-68C1C00BB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09" b="9386"/>
          <a:stretch/>
        </p:blipFill>
        <p:spPr bwMode="auto">
          <a:xfrm>
            <a:off x="1076959" y="2927032"/>
            <a:ext cx="5142465" cy="234727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12FD7C5-8034-05F7-01F4-E01A43A2B2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692" r="18216" b="10490"/>
          <a:stretch/>
        </p:blipFill>
        <p:spPr bwMode="auto">
          <a:xfrm>
            <a:off x="6534150" y="2823210"/>
            <a:ext cx="4467860" cy="24511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6D8C17-4A19-BB14-3321-177857840586}"/>
              </a:ext>
            </a:extLst>
          </p:cNvPr>
          <p:cNvSpPr txBox="1"/>
          <p:nvPr/>
        </p:nvSpPr>
        <p:spPr>
          <a:xfrm>
            <a:off x="1402080" y="5596481"/>
            <a:ext cx="6101080" cy="374077"/>
          </a:xfrm>
          <a:prstGeom prst="rect">
            <a:avLst/>
          </a:prstGeom>
          <a:noFill/>
        </p:spPr>
        <p:txBody>
          <a:bodyPr wrap="square">
            <a:spAutoFit/>
          </a:bodyPr>
          <a:lstStyle/>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32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132</TotalTime>
  <Words>3983</Words>
  <Application>Microsoft Office PowerPoint</Application>
  <PresentationFormat>Widescreen</PresentationFormat>
  <Paragraphs>428</Paragraphs>
  <Slides>49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Calibri Light</vt:lpstr>
      <vt:lpstr>Century Gothic</vt:lpstr>
      <vt:lpstr>Courier New</vt:lpstr>
      <vt:lpstr>Symbol</vt:lpstr>
      <vt:lpstr>Times New Roman</vt:lpstr>
      <vt:lpstr>Wingdings</vt:lpstr>
      <vt:lpstr>Wingdings 3</vt:lpstr>
      <vt:lpstr>Ion</vt:lpstr>
      <vt:lpstr>  LAB PROCEDURES    By A.VINEELA 20A31a4202</vt:lpstr>
      <vt:lpstr>LAB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merugu</dc:creator>
  <cp:lastModifiedBy>VINEELA ANAPARTHI</cp:lastModifiedBy>
  <cp:revision>4</cp:revision>
  <dcterms:created xsi:type="dcterms:W3CDTF">2023-04-03T15:58:23Z</dcterms:created>
  <dcterms:modified xsi:type="dcterms:W3CDTF">2023-04-04T03:54:15Z</dcterms:modified>
</cp:coreProperties>
</file>